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5"/>
  </p:notesMasterIdLst>
  <p:handoutMasterIdLst>
    <p:handoutMasterId r:id="rId16"/>
  </p:handoutMasterIdLst>
  <p:sldIdLst>
    <p:sldId id="256" r:id="rId2"/>
    <p:sldId id="263" r:id="rId3"/>
    <p:sldId id="299" r:id="rId4"/>
    <p:sldId id="294" r:id="rId5"/>
    <p:sldId id="304" r:id="rId6"/>
    <p:sldId id="289" r:id="rId7"/>
    <p:sldId id="300" r:id="rId8"/>
    <p:sldId id="303" r:id="rId9"/>
    <p:sldId id="301" r:id="rId10"/>
    <p:sldId id="296" r:id="rId11"/>
    <p:sldId id="302" r:id="rId12"/>
    <p:sldId id="298" r:id="rId13"/>
    <p:sldId id="258" r:id="rId14"/>
  </p:sldIdLst>
  <p:sldSz cx="9144000" cy="6858000" type="screen4x3"/>
  <p:notesSz cx="6881813" cy="9296400"/>
  <p:defaultTextStyle>
    <a:defPPr>
      <a:defRPr lang="en-US"/>
    </a:defPPr>
    <a:lvl1pPr algn="l" rtl="0" fontAlgn="base">
      <a:spcBef>
        <a:spcPct val="20000"/>
      </a:spcBef>
      <a:spcAft>
        <a:spcPct val="0"/>
      </a:spcAft>
      <a:buChar char="•"/>
      <a:defRPr sz="2400" kern="1200">
        <a:solidFill>
          <a:schemeClr val="tx1"/>
        </a:solidFill>
        <a:latin typeface="Arial" charset="0"/>
        <a:ea typeface="+mn-ea"/>
        <a:cs typeface="+mn-cs"/>
      </a:defRPr>
    </a:lvl1pPr>
    <a:lvl2pPr marL="457200" algn="l" rtl="0" fontAlgn="base">
      <a:spcBef>
        <a:spcPct val="20000"/>
      </a:spcBef>
      <a:spcAft>
        <a:spcPct val="0"/>
      </a:spcAft>
      <a:buChar char="•"/>
      <a:defRPr sz="2400" kern="1200">
        <a:solidFill>
          <a:schemeClr val="tx1"/>
        </a:solidFill>
        <a:latin typeface="Arial" charset="0"/>
        <a:ea typeface="+mn-ea"/>
        <a:cs typeface="+mn-cs"/>
      </a:defRPr>
    </a:lvl2pPr>
    <a:lvl3pPr marL="914400" algn="l" rtl="0" fontAlgn="base">
      <a:spcBef>
        <a:spcPct val="20000"/>
      </a:spcBef>
      <a:spcAft>
        <a:spcPct val="0"/>
      </a:spcAft>
      <a:buChar char="•"/>
      <a:defRPr sz="2400" kern="1200">
        <a:solidFill>
          <a:schemeClr val="tx1"/>
        </a:solidFill>
        <a:latin typeface="Arial" charset="0"/>
        <a:ea typeface="+mn-ea"/>
        <a:cs typeface="+mn-cs"/>
      </a:defRPr>
    </a:lvl3pPr>
    <a:lvl4pPr marL="1371600" algn="l" rtl="0" fontAlgn="base">
      <a:spcBef>
        <a:spcPct val="20000"/>
      </a:spcBef>
      <a:spcAft>
        <a:spcPct val="0"/>
      </a:spcAft>
      <a:buChar char="•"/>
      <a:defRPr sz="2400" kern="1200">
        <a:solidFill>
          <a:schemeClr val="tx1"/>
        </a:solidFill>
        <a:latin typeface="Arial" charset="0"/>
        <a:ea typeface="+mn-ea"/>
        <a:cs typeface="+mn-cs"/>
      </a:defRPr>
    </a:lvl4pPr>
    <a:lvl5pPr marL="1828800" algn="l" rtl="0" fontAlgn="base">
      <a:spcBef>
        <a:spcPct val="2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EAEAEA"/>
    <a:srgbClr val="FF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86" autoAdjust="0"/>
    <p:restoredTop sz="94721" autoAdjust="0"/>
  </p:normalViewPr>
  <p:slideViewPr>
    <p:cSldViewPr>
      <p:cViewPr>
        <p:scale>
          <a:sx n="66" d="100"/>
          <a:sy n="66" d="100"/>
        </p:scale>
        <p:origin x="-1260"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121" tIns="46061" rIns="92121" bIns="46061" numCol="1" anchor="t" anchorCtr="0" compatLnSpc="1">
            <a:prstTxWarp prst="textNoShape">
              <a:avLst/>
            </a:prstTxWarp>
          </a:bodyPr>
          <a:lstStyle>
            <a:lvl1pPr defTabSz="920750">
              <a:spcBef>
                <a:spcPct val="0"/>
              </a:spcBef>
              <a:buFontTx/>
              <a:buNone/>
              <a:defRPr sz="1200"/>
            </a:lvl1pPr>
          </a:lstStyle>
          <a:p>
            <a:pPr>
              <a:defRPr/>
            </a:pPr>
            <a:endParaRPr lang="en-US"/>
          </a:p>
        </p:txBody>
      </p:sp>
      <p:sp>
        <p:nvSpPr>
          <p:cNvPr id="32771"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121" tIns="46061" rIns="92121" bIns="46061" numCol="1" anchor="t" anchorCtr="0" compatLnSpc="1">
            <a:prstTxWarp prst="textNoShape">
              <a:avLst/>
            </a:prstTxWarp>
          </a:bodyPr>
          <a:lstStyle>
            <a:lvl1pPr algn="r" defTabSz="920750">
              <a:spcBef>
                <a:spcPct val="0"/>
              </a:spcBef>
              <a:buFontTx/>
              <a:buNone/>
              <a:defRPr sz="1200"/>
            </a:lvl1pPr>
          </a:lstStyle>
          <a:p>
            <a:pPr>
              <a:defRPr/>
            </a:pPr>
            <a:endParaRPr lang="en-US"/>
          </a:p>
        </p:txBody>
      </p:sp>
      <p:sp>
        <p:nvSpPr>
          <p:cNvPr id="32772"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121" tIns="46061" rIns="92121" bIns="46061" numCol="1" anchor="b" anchorCtr="0" compatLnSpc="1">
            <a:prstTxWarp prst="textNoShape">
              <a:avLst/>
            </a:prstTxWarp>
          </a:bodyPr>
          <a:lstStyle>
            <a:lvl1pPr defTabSz="920750">
              <a:spcBef>
                <a:spcPct val="0"/>
              </a:spcBef>
              <a:buFontTx/>
              <a:buNone/>
              <a:defRPr sz="1200"/>
            </a:lvl1pPr>
          </a:lstStyle>
          <a:p>
            <a:pPr>
              <a:defRPr/>
            </a:pPr>
            <a:endParaRPr lang="en-US"/>
          </a:p>
        </p:txBody>
      </p:sp>
      <p:sp>
        <p:nvSpPr>
          <p:cNvPr id="32773"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121" tIns="46061" rIns="92121" bIns="46061" numCol="1" anchor="b" anchorCtr="0" compatLnSpc="1">
            <a:prstTxWarp prst="textNoShape">
              <a:avLst/>
            </a:prstTxWarp>
          </a:bodyPr>
          <a:lstStyle>
            <a:lvl1pPr algn="r" defTabSz="920750">
              <a:spcBef>
                <a:spcPct val="0"/>
              </a:spcBef>
              <a:buFontTx/>
              <a:buNone/>
              <a:defRPr sz="1200"/>
            </a:lvl1pPr>
          </a:lstStyle>
          <a:p>
            <a:pPr>
              <a:defRPr/>
            </a:pPr>
            <a:fld id="{B64D5D3B-3EC8-4CF8-9D42-813CDA0C90B5}" type="slidenum">
              <a:rPr lang="en-US"/>
              <a:pPr>
                <a:defRPr/>
              </a:pPr>
              <a:t>‹#›</a:t>
            </a:fld>
            <a:endParaRPr lang="en-US"/>
          </a:p>
        </p:txBody>
      </p:sp>
    </p:spTree>
    <p:extLst>
      <p:ext uri="{BB962C8B-B14F-4D97-AF65-F5344CB8AC3E}">
        <p14:creationId xmlns:p14="http://schemas.microsoft.com/office/powerpoint/2010/main" val="155787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pPr>
              <a:defRPr/>
            </a:pPr>
            <a:fld id="{3636CB1D-1093-4291-A3D9-AD8F6B996FAA}" type="datetimeFigureOut">
              <a:rPr lang="en-US"/>
              <a:pPr>
                <a:defRPr/>
              </a:pPr>
              <a:t>6/29/2012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pPr>
              <a:defRPr/>
            </a:pPr>
            <a:fld id="{FBB585D3-56E2-42DE-A419-FEF0A388271E}" type="slidenum">
              <a:rPr lang="en-US"/>
              <a:pPr>
                <a:defRPr/>
              </a:pPr>
              <a:t>‹#›</a:t>
            </a:fld>
            <a:endParaRPr lang="en-US"/>
          </a:p>
        </p:txBody>
      </p:sp>
    </p:spTree>
    <p:extLst>
      <p:ext uri="{BB962C8B-B14F-4D97-AF65-F5344CB8AC3E}">
        <p14:creationId xmlns:p14="http://schemas.microsoft.com/office/powerpoint/2010/main" val="3740824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fld id="{98AAFA38-B7AD-42DC-9090-3F11A24CBB5A}" type="slidenum">
              <a:rPr lang="en-US" sz="1200" smtClean="0"/>
              <a:pPr eaLnBrk="1" hangingPunct="1"/>
              <a:t>3</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2" descr="ATCSC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02225" y="0"/>
            <a:ext cx="404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p:nvGrpSpPr>
        <p:grpSpPr bwMode="auto">
          <a:xfrm>
            <a:off x="5873750" y="269875"/>
            <a:ext cx="2895600" cy="911225"/>
            <a:chOff x="3700" y="170"/>
            <a:chExt cx="1824" cy="574"/>
          </a:xfrm>
        </p:grpSpPr>
        <p:pic>
          <p:nvPicPr>
            <p:cNvPr id="6" name="Picture 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smtClean="0">
                  <a:solidFill>
                    <a:schemeClr val="bg1"/>
                  </a:solidFill>
                </a:rPr>
                <a:t>Federal Aviation</a:t>
              </a:r>
            </a:p>
            <a:p>
              <a:pPr eaLnBrk="1" hangingPunct="1">
                <a:lnSpc>
                  <a:spcPct val="85000"/>
                </a:lnSpc>
                <a:spcBef>
                  <a:spcPct val="0"/>
                </a:spcBef>
                <a:buFontTx/>
                <a:buNone/>
                <a:defRPr/>
              </a:pPr>
              <a:r>
                <a:rPr lang="en-US" sz="1800" b="1" smtClean="0">
                  <a:solidFill>
                    <a:schemeClr val="bg1"/>
                  </a:solidFill>
                </a:rPr>
                <a:t>Administration</a:t>
              </a:r>
            </a:p>
          </p:txBody>
        </p:sp>
      </p:grpSp>
      <p:sp>
        <p:nvSpPr>
          <p:cNvPr id="8" name="Text Box 5"/>
          <p:cNvSpPr txBox="1">
            <a:spLocks noChangeArrowheads="1"/>
          </p:cNvSpPr>
          <p:nvPr userDrawn="1"/>
        </p:nvSpPr>
        <p:spPr bwMode="auto">
          <a:xfrm>
            <a:off x="228600" y="4648200"/>
            <a:ext cx="4822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defRPr/>
            </a:pPr>
            <a:r>
              <a:rPr lang="en-US" sz="1600" dirty="0" smtClean="0">
                <a:solidFill>
                  <a:schemeClr val="bg1"/>
                </a:solidFill>
              </a:rPr>
              <a:t>Date</a:t>
            </a:r>
            <a:r>
              <a:rPr lang="en-US" sz="1600" dirty="0" smtClean="0">
                <a:solidFill>
                  <a:schemeClr val="bg1"/>
                </a:solidFill>
              </a:rPr>
              <a:t>:  </a:t>
            </a:r>
            <a:r>
              <a:rPr lang="en-US" sz="1600" dirty="0" smtClean="0">
                <a:solidFill>
                  <a:schemeClr val="bg1"/>
                </a:solidFill>
              </a:rPr>
              <a:t>July </a:t>
            </a:r>
            <a:r>
              <a:rPr lang="en-US" sz="1600" dirty="0" smtClean="0">
                <a:solidFill>
                  <a:schemeClr val="bg1"/>
                </a:solidFill>
              </a:rPr>
              <a:t>2011</a:t>
            </a:r>
          </a:p>
        </p:txBody>
      </p:sp>
      <p:sp>
        <p:nvSpPr>
          <p:cNvPr id="5123" name="Rectangle 3"/>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5124" name="Rectangle 4"/>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777972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FD9952-9D1E-41CF-B15F-82056034DA36}" type="slidenum">
              <a:rPr lang="en-US"/>
              <a:pPr>
                <a:defRPr/>
              </a:pPr>
              <a:t>‹#›</a:t>
            </a:fld>
            <a:endParaRPr lang="en-US"/>
          </a:p>
        </p:txBody>
      </p:sp>
    </p:spTree>
    <p:extLst>
      <p:ext uri="{BB962C8B-B14F-4D97-AF65-F5344CB8AC3E}">
        <p14:creationId xmlns:p14="http://schemas.microsoft.com/office/powerpoint/2010/main" val="109571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36388C-380D-4DDC-AF75-6722529B9541}" type="slidenum">
              <a:rPr lang="en-US"/>
              <a:pPr>
                <a:defRPr/>
              </a:pPr>
              <a:t>‹#›</a:t>
            </a:fld>
            <a:endParaRPr lang="en-US"/>
          </a:p>
        </p:txBody>
      </p:sp>
    </p:spTree>
    <p:extLst>
      <p:ext uri="{BB962C8B-B14F-4D97-AF65-F5344CB8AC3E}">
        <p14:creationId xmlns:p14="http://schemas.microsoft.com/office/powerpoint/2010/main" val="5255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68AB19-1522-4F99-ABA3-554B433E2D00}" type="slidenum">
              <a:rPr lang="en-US"/>
              <a:pPr>
                <a:defRPr/>
              </a:pPr>
              <a:t>‹#›</a:t>
            </a:fld>
            <a:endParaRPr lang="en-US"/>
          </a:p>
        </p:txBody>
      </p:sp>
    </p:spTree>
    <p:extLst>
      <p:ext uri="{BB962C8B-B14F-4D97-AF65-F5344CB8AC3E}">
        <p14:creationId xmlns:p14="http://schemas.microsoft.com/office/powerpoint/2010/main" val="82439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CD64BD-AD69-4F1C-AC30-F9CAF729AC2D}" type="slidenum">
              <a:rPr lang="en-US"/>
              <a:pPr>
                <a:defRPr/>
              </a:pPr>
              <a:t>‹#›</a:t>
            </a:fld>
            <a:endParaRPr lang="en-US"/>
          </a:p>
        </p:txBody>
      </p:sp>
    </p:spTree>
    <p:extLst>
      <p:ext uri="{BB962C8B-B14F-4D97-AF65-F5344CB8AC3E}">
        <p14:creationId xmlns:p14="http://schemas.microsoft.com/office/powerpoint/2010/main" val="219871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A497A6-9730-438D-B4F6-EC2A1586CF3C}" type="slidenum">
              <a:rPr lang="en-US"/>
              <a:pPr>
                <a:defRPr/>
              </a:pPr>
              <a:t>‹#›</a:t>
            </a:fld>
            <a:endParaRPr lang="en-US"/>
          </a:p>
        </p:txBody>
      </p:sp>
    </p:spTree>
    <p:extLst>
      <p:ext uri="{BB962C8B-B14F-4D97-AF65-F5344CB8AC3E}">
        <p14:creationId xmlns:p14="http://schemas.microsoft.com/office/powerpoint/2010/main" val="187413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D2EBBD-A121-46B3-93EA-BB9E48BF4CF5}" type="slidenum">
              <a:rPr lang="en-US"/>
              <a:pPr>
                <a:defRPr/>
              </a:pPr>
              <a:t>‹#›</a:t>
            </a:fld>
            <a:endParaRPr lang="en-US"/>
          </a:p>
        </p:txBody>
      </p:sp>
    </p:spTree>
    <p:extLst>
      <p:ext uri="{BB962C8B-B14F-4D97-AF65-F5344CB8AC3E}">
        <p14:creationId xmlns:p14="http://schemas.microsoft.com/office/powerpoint/2010/main" val="165743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93E81C-244C-44A8-94CE-544F896D8521}" type="slidenum">
              <a:rPr lang="en-US"/>
              <a:pPr>
                <a:defRPr/>
              </a:pPr>
              <a:t>‹#›</a:t>
            </a:fld>
            <a:endParaRPr lang="en-US"/>
          </a:p>
        </p:txBody>
      </p:sp>
    </p:spTree>
    <p:extLst>
      <p:ext uri="{BB962C8B-B14F-4D97-AF65-F5344CB8AC3E}">
        <p14:creationId xmlns:p14="http://schemas.microsoft.com/office/powerpoint/2010/main" val="98989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CEA7C7-C468-424E-A8CF-C18C3C3DFC35}" type="slidenum">
              <a:rPr lang="en-US"/>
              <a:pPr>
                <a:defRPr/>
              </a:pPr>
              <a:t>‹#›</a:t>
            </a:fld>
            <a:endParaRPr lang="en-US"/>
          </a:p>
        </p:txBody>
      </p:sp>
    </p:spTree>
    <p:extLst>
      <p:ext uri="{BB962C8B-B14F-4D97-AF65-F5344CB8AC3E}">
        <p14:creationId xmlns:p14="http://schemas.microsoft.com/office/powerpoint/2010/main" val="225608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619399-1238-48F3-BB30-439C00806E6A}" type="slidenum">
              <a:rPr lang="en-US"/>
              <a:pPr>
                <a:defRPr/>
              </a:pPr>
              <a:t>‹#›</a:t>
            </a:fld>
            <a:endParaRPr lang="en-US"/>
          </a:p>
        </p:txBody>
      </p:sp>
    </p:spTree>
    <p:extLst>
      <p:ext uri="{BB962C8B-B14F-4D97-AF65-F5344CB8AC3E}">
        <p14:creationId xmlns:p14="http://schemas.microsoft.com/office/powerpoint/2010/main" val="169179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E8A22D-8C3B-44CB-9759-F029EAA49C30}" type="slidenum">
              <a:rPr lang="en-US"/>
              <a:pPr>
                <a:defRPr/>
              </a:pPr>
              <a:t>‹#›</a:t>
            </a:fld>
            <a:endParaRPr lang="en-US"/>
          </a:p>
        </p:txBody>
      </p:sp>
    </p:spTree>
    <p:extLst>
      <p:ext uri="{BB962C8B-B14F-4D97-AF65-F5344CB8AC3E}">
        <p14:creationId xmlns:p14="http://schemas.microsoft.com/office/powerpoint/2010/main" val="20388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3"/>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88FBCB16-C7C4-486A-B39A-95CB025DC2DB}" type="slidenum">
              <a:rPr lang="en-US"/>
              <a:pPr>
                <a:defRPr/>
              </a:pPr>
              <a:t>‹#›</a:t>
            </a:fld>
            <a:endParaRPr lang="en-US"/>
          </a:p>
        </p:txBody>
      </p:sp>
      <p:sp>
        <p:nvSpPr>
          <p:cNvPr id="1031" name="Rectangle 7"/>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endParaRPr lang="en-US"/>
          </a:p>
        </p:txBody>
      </p:sp>
      <p:sp>
        <p:nvSpPr>
          <p:cNvPr id="1032" name="Rectangle 8"/>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0"/>
              </a:spcBef>
              <a:buFontTx/>
              <a:buNone/>
            </a:pPr>
            <a:fld id="{D560F27A-F53A-4584-84F9-64B37B1402A4}" type="slidenum">
              <a:rPr lang="en-US" sz="1200" b="1">
                <a:solidFill>
                  <a:schemeClr val="bg1"/>
                </a:solidFill>
              </a:rPr>
              <a:pPr algn="r">
                <a:spcBef>
                  <a:spcPct val="0"/>
                </a:spcBef>
                <a:buFontTx/>
                <a:buNone/>
              </a:pPr>
              <a:t>‹#›</a:t>
            </a:fld>
            <a:endParaRPr lang="en-US" sz="1200" b="1">
              <a:solidFill>
                <a:schemeClr val="bg1"/>
              </a:solidFill>
            </a:endParaRPr>
          </a:p>
        </p:txBody>
      </p:sp>
      <p:grpSp>
        <p:nvGrpSpPr>
          <p:cNvPr id="1033" name="Group 9"/>
          <p:cNvGrpSpPr>
            <a:grpSpLocks/>
          </p:cNvGrpSpPr>
          <p:nvPr/>
        </p:nvGrpSpPr>
        <p:grpSpPr bwMode="auto">
          <a:xfrm>
            <a:off x="5708650" y="6124575"/>
            <a:ext cx="2047875" cy="661988"/>
            <a:chOff x="3596" y="3858"/>
            <a:chExt cx="1290" cy="417"/>
          </a:xfrm>
        </p:grpSpPr>
        <p:pic>
          <p:nvPicPr>
            <p:cNvPr id="1035" name="Picture 10"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1"/>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
        <p:nvSpPr>
          <p:cNvPr id="1034" name="Text Box 12"/>
          <p:cNvSpPr txBox="1">
            <a:spLocks noChangeArrowheads="1"/>
          </p:cNvSpPr>
          <p:nvPr/>
        </p:nvSpPr>
        <p:spPr bwMode="auto">
          <a:xfrm>
            <a:off x="449263" y="6205538"/>
            <a:ext cx="478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defRPr/>
            </a:pPr>
            <a:r>
              <a:rPr lang="en-US" sz="1200" smtClean="0">
                <a:solidFill>
                  <a:srgbClr val="C0C0C0"/>
                </a:solidFill>
              </a:rPr>
              <a:t>TAER Explanation</a:t>
            </a:r>
          </a:p>
        </p:txBody>
      </p:sp>
    </p:spTree>
  </p:cSld>
  <p:clrMap bg1="lt1" tx1="dk1" bg2="lt2" tx2="dk2" accent1="accent1" accent2="accent2" accent3="accent3" accent4="accent4" accent5="accent5" accent6="accent6" hlink="hlink" folHlink="folHlink"/>
  <p:sldLayoutIdLst>
    <p:sldLayoutId id="214748382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3600" dirty="0" smtClean="0"/>
              <a:t>Terminal Arrival Efficiency Rate (TAER) 101</a:t>
            </a:r>
          </a:p>
        </p:txBody>
      </p:sp>
      <p:sp>
        <p:nvSpPr>
          <p:cNvPr id="3075" name="Rectangle 3"/>
          <p:cNvSpPr>
            <a:spLocks noGrp="1" noChangeArrowheads="1"/>
          </p:cNvSpPr>
          <p:nvPr>
            <p:ph type="subTitle" idx="1"/>
          </p:nvPr>
        </p:nvSpPr>
        <p:spPr>
          <a:xfrm>
            <a:off x="457200" y="2133600"/>
            <a:ext cx="4951413" cy="1752600"/>
          </a:xfrm>
        </p:spPr>
        <p:txBody>
          <a:bodyPr/>
          <a:lstStyle/>
          <a:p>
            <a:pPr eaLnBrk="1" hangingPunct="1"/>
            <a:r>
              <a:rPr lang="en-US" smtClean="0"/>
              <a:t>Metric Explanation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838200"/>
            <a:ext cx="4876800" cy="4894263"/>
          </a:xfrm>
          <a:prstGeom prst="rect">
            <a:avLst/>
          </a:prstGeom>
          <a:solidFill>
            <a:srgbClr val="EAEAEA"/>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buFontTx/>
              <a:buNone/>
            </a:pPr>
            <a:r>
              <a:rPr lang="en-US" sz="1800"/>
              <a:t>Aircraft from ELP to ATL - MD88</a:t>
            </a:r>
          </a:p>
          <a:p>
            <a:pPr eaLnBrk="1" hangingPunct="1">
              <a:spcBef>
                <a:spcPct val="0"/>
              </a:spcBef>
              <a:buFontTx/>
              <a:buNone/>
            </a:pPr>
            <a:r>
              <a:rPr lang="en-US" sz="1800"/>
              <a:t>Arrival Runway: 26R/27L - IAC</a:t>
            </a:r>
          </a:p>
          <a:p>
            <a:pPr eaLnBrk="1" hangingPunct="1">
              <a:spcBef>
                <a:spcPct val="0"/>
              </a:spcBef>
              <a:buFontTx/>
              <a:buNone/>
            </a:pPr>
            <a:endParaRPr lang="en-US" sz="800" i="1"/>
          </a:p>
          <a:p>
            <a:pPr eaLnBrk="1" hangingPunct="1">
              <a:spcBef>
                <a:spcPct val="0"/>
              </a:spcBef>
              <a:buFontTx/>
              <a:buNone/>
            </a:pPr>
            <a:r>
              <a:rPr lang="en-US" sz="1800" i="1"/>
              <a:t>Speed from TAER Mean Table: </a:t>
            </a:r>
            <a:r>
              <a:rPr lang="en-US" sz="1800" i="1">
                <a:solidFill>
                  <a:srgbClr val="0066FF"/>
                </a:solidFill>
              </a:rPr>
              <a:t>429</a:t>
            </a:r>
          </a:p>
          <a:p>
            <a:pPr eaLnBrk="1" hangingPunct="1">
              <a:spcBef>
                <a:spcPct val="0"/>
              </a:spcBef>
              <a:buFontTx/>
              <a:buNone/>
            </a:pPr>
            <a:r>
              <a:rPr lang="en-US" sz="1800" i="1"/>
              <a:t>Distance: </a:t>
            </a:r>
            <a:r>
              <a:rPr lang="en-US" sz="1800" i="1">
                <a:solidFill>
                  <a:srgbClr val="0066FF"/>
                </a:solidFill>
              </a:rPr>
              <a:t>61</a:t>
            </a:r>
          </a:p>
          <a:p>
            <a:pPr eaLnBrk="1" hangingPunct="1">
              <a:spcBef>
                <a:spcPct val="0"/>
              </a:spcBef>
              <a:buFontTx/>
              <a:buNone/>
            </a:pPr>
            <a:r>
              <a:rPr lang="en-US" sz="1800" i="1"/>
              <a:t>Est Time 100-40: </a:t>
            </a:r>
            <a:r>
              <a:rPr lang="en-US" sz="1800" i="1">
                <a:solidFill>
                  <a:srgbClr val="0066FF"/>
                </a:solidFill>
              </a:rPr>
              <a:t>8.63 minutes</a:t>
            </a:r>
          </a:p>
          <a:p>
            <a:pPr eaLnBrk="1" hangingPunct="1">
              <a:spcBef>
                <a:spcPct val="0"/>
              </a:spcBef>
              <a:buFontTx/>
              <a:buNone/>
            </a:pPr>
            <a:r>
              <a:rPr lang="en-US" sz="1800" i="1"/>
              <a:t>Unimpeded mean time from 40-Wheels On from TAER Mean Table: </a:t>
            </a:r>
            <a:r>
              <a:rPr lang="en-US" sz="1800" i="1">
                <a:solidFill>
                  <a:srgbClr val="0066FF"/>
                </a:solidFill>
              </a:rPr>
              <a:t>15.12 minutes</a:t>
            </a:r>
          </a:p>
          <a:p>
            <a:pPr eaLnBrk="1" hangingPunct="1">
              <a:spcBef>
                <a:spcPct val="0"/>
              </a:spcBef>
              <a:buFontTx/>
              <a:buNone/>
            </a:pPr>
            <a:endParaRPr lang="en-US" sz="800" i="1"/>
          </a:p>
          <a:p>
            <a:pPr eaLnBrk="1" hangingPunct="1">
              <a:spcBef>
                <a:spcPct val="0"/>
              </a:spcBef>
              <a:buFontTx/>
              <a:buNone/>
            </a:pPr>
            <a:r>
              <a:rPr lang="en-US" sz="1800" i="1"/>
              <a:t>Estimated Wheels On</a:t>
            </a:r>
          </a:p>
          <a:p>
            <a:pPr eaLnBrk="1" hangingPunct="1">
              <a:spcBef>
                <a:spcPct val="0"/>
              </a:spcBef>
              <a:buFontTx/>
              <a:buNone/>
            </a:pPr>
            <a:r>
              <a:rPr lang="en-US" sz="1600" b="1" i="1">
                <a:solidFill>
                  <a:srgbClr val="0066FF"/>
                </a:solidFill>
              </a:rPr>
              <a:t>1341z + 8.63 + 15.12 = 1405z</a:t>
            </a:r>
          </a:p>
          <a:p>
            <a:pPr eaLnBrk="1" hangingPunct="1">
              <a:spcBef>
                <a:spcPct val="0"/>
              </a:spcBef>
              <a:buFontTx/>
              <a:buNone/>
            </a:pPr>
            <a:r>
              <a:rPr lang="en-US" sz="1800" i="1"/>
              <a:t>Actual Wheels On:</a:t>
            </a:r>
          </a:p>
          <a:p>
            <a:pPr eaLnBrk="1" hangingPunct="1">
              <a:spcBef>
                <a:spcPct val="0"/>
              </a:spcBef>
              <a:buFontTx/>
              <a:buNone/>
            </a:pPr>
            <a:r>
              <a:rPr lang="en-US" sz="1600" b="1" i="1">
                <a:solidFill>
                  <a:srgbClr val="0066FF"/>
                </a:solidFill>
              </a:rPr>
              <a:t>14:44</a:t>
            </a:r>
          </a:p>
          <a:p>
            <a:pPr eaLnBrk="1" hangingPunct="1">
              <a:spcBef>
                <a:spcPct val="0"/>
              </a:spcBef>
              <a:buFontTx/>
              <a:buNone/>
            </a:pPr>
            <a:endParaRPr lang="en-US" sz="800" b="1" i="1">
              <a:solidFill>
                <a:srgbClr val="0066FF"/>
              </a:solidFill>
            </a:endParaRPr>
          </a:p>
          <a:p>
            <a:pPr eaLnBrk="1" hangingPunct="1">
              <a:spcBef>
                <a:spcPct val="0"/>
              </a:spcBef>
              <a:buFontTx/>
              <a:buNone/>
            </a:pPr>
            <a:r>
              <a:rPr lang="en-US" sz="1800"/>
              <a:t>Estimated wheels on time is compared to actual wheels on time to determine the number of quarters of demand for that flight.</a:t>
            </a:r>
          </a:p>
          <a:p>
            <a:pPr eaLnBrk="1" hangingPunct="1">
              <a:spcBef>
                <a:spcPct val="0"/>
              </a:spcBef>
              <a:buFontTx/>
              <a:buNone/>
            </a:pPr>
            <a:endParaRPr lang="en-US" sz="800" i="1">
              <a:solidFill>
                <a:srgbClr val="0066FF"/>
              </a:solidFill>
            </a:endParaRPr>
          </a:p>
          <a:p>
            <a:pPr eaLnBrk="1" hangingPunct="1">
              <a:spcBef>
                <a:spcPct val="0"/>
              </a:spcBef>
              <a:buFontTx/>
              <a:buNone/>
            </a:pPr>
            <a:r>
              <a:rPr lang="en-US" sz="1600" b="1" i="1">
                <a:solidFill>
                  <a:srgbClr val="0066FF"/>
                </a:solidFill>
              </a:rPr>
              <a:t>This flight is counted as demand for  3 quarters: 1400z-1414z, 1415z-1429z, &amp; 1430z-1444z</a:t>
            </a:r>
          </a:p>
        </p:txBody>
      </p:sp>
      <p:sp>
        <p:nvSpPr>
          <p:cNvPr id="12291" name="Rectangle 32790"/>
          <p:cNvSpPr>
            <a:spLocks noChangeArrowheads="1"/>
          </p:cNvSpPr>
          <p:nvPr/>
        </p:nvSpPr>
        <p:spPr bwMode="auto">
          <a:xfrm>
            <a:off x="0" y="0"/>
            <a:ext cx="9144000" cy="8143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buFontTx/>
              <a:buNone/>
            </a:pPr>
            <a:r>
              <a:rPr lang="en-US" b="1">
                <a:solidFill>
                  <a:schemeClr val="bg1"/>
                </a:solidFill>
              </a:rPr>
              <a:t>Terminal Arrival Efficiency Rate</a:t>
            </a:r>
            <a:br>
              <a:rPr lang="en-US" b="1">
                <a:solidFill>
                  <a:schemeClr val="bg1"/>
                </a:solidFill>
              </a:rPr>
            </a:br>
            <a:r>
              <a:rPr lang="en-US" b="1">
                <a:solidFill>
                  <a:schemeClr val="bg1"/>
                </a:solidFill>
              </a:rPr>
              <a:t>(Example of how demand is calculated)</a:t>
            </a:r>
          </a:p>
        </p:txBody>
      </p:sp>
      <p:grpSp>
        <p:nvGrpSpPr>
          <p:cNvPr id="12292" name="Group 4"/>
          <p:cNvGrpSpPr>
            <a:grpSpLocks/>
          </p:cNvGrpSpPr>
          <p:nvPr/>
        </p:nvGrpSpPr>
        <p:grpSpPr bwMode="auto">
          <a:xfrm>
            <a:off x="4800600" y="1981200"/>
            <a:ext cx="4191000" cy="3781425"/>
            <a:chOff x="1440" y="768"/>
            <a:chExt cx="2886" cy="2766"/>
          </a:xfrm>
        </p:grpSpPr>
        <p:pic>
          <p:nvPicPr>
            <p:cNvPr id="12311" name="Picture 5" descr="100 mile 40 mile A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3382">
              <a:off x="1440" y="768"/>
              <a:ext cx="2886" cy="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2" name="Text Box 6"/>
            <p:cNvSpPr txBox="1">
              <a:spLocks noChangeArrowheads="1"/>
            </p:cNvSpPr>
            <p:nvPr/>
          </p:nvSpPr>
          <p:spPr bwMode="auto">
            <a:xfrm>
              <a:off x="2640" y="3216"/>
              <a:ext cx="59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r>
                <a:rPr lang="en-US" sz="1400"/>
                <a:t>100-mile</a:t>
              </a:r>
            </a:p>
          </p:txBody>
        </p:sp>
        <p:sp>
          <p:nvSpPr>
            <p:cNvPr id="12313" name="Text Box 7"/>
            <p:cNvSpPr txBox="1">
              <a:spLocks noChangeArrowheads="1"/>
            </p:cNvSpPr>
            <p:nvPr/>
          </p:nvSpPr>
          <p:spPr bwMode="auto">
            <a:xfrm>
              <a:off x="2640" y="2399"/>
              <a:ext cx="52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r>
                <a:rPr lang="en-US" sz="1400"/>
                <a:t>40-mile</a:t>
              </a:r>
            </a:p>
          </p:txBody>
        </p:sp>
        <p:sp>
          <p:nvSpPr>
            <p:cNvPr id="12314" name="Text Box 8"/>
            <p:cNvSpPr txBox="1">
              <a:spLocks noChangeArrowheads="1"/>
            </p:cNvSpPr>
            <p:nvPr/>
          </p:nvSpPr>
          <p:spPr bwMode="auto">
            <a:xfrm>
              <a:off x="2688" y="1728"/>
              <a:ext cx="36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r>
                <a:rPr lang="en-US" sz="1400" b="1"/>
                <a:t>ATL</a:t>
              </a:r>
            </a:p>
          </p:txBody>
        </p:sp>
      </p:grpSp>
      <p:sp>
        <p:nvSpPr>
          <p:cNvPr id="12293" name="AutoShape 11"/>
          <p:cNvSpPr>
            <a:spLocks noChangeArrowheads="1"/>
          </p:cNvSpPr>
          <p:nvPr/>
        </p:nvSpPr>
        <p:spPr bwMode="auto">
          <a:xfrm>
            <a:off x="7391400" y="3276600"/>
            <a:ext cx="152400" cy="152400"/>
          </a:xfrm>
          <a:prstGeom prst="triangle">
            <a:avLst>
              <a:gd name="adj" fmla="val 50000"/>
            </a:avLst>
          </a:prstGeom>
          <a:solidFill>
            <a:schemeClr val="tx1"/>
          </a:solidFill>
          <a:ln w="9525" algn="ctr">
            <a:solidFill>
              <a:schemeClr val="tx1"/>
            </a:solidFill>
            <a:miter lim="800000"/>
            <a:headEnd/>
            <a:tailEnd/>
          </a:ln>
        </p:spPr>
        <p:txBody>
          <a:bodyPr wrap="none" anchor="ctr"/>
          <a:lstStyle/>
          <a:p>
            <a:pPr algn="ctr"/>
            <a:endParaRPr lang="en-US"/>
          </a:p>
        </p:txBody>
      </p:sp>
      <p:sp>
        <p:nvSpPr>
          <p:cNvPr id="12294" name="AutoShape 12"/>
          <p:cNvSpPr>
            <a:spLocks noChangeArrowheads="1"/>
          </p:cNvSpPr>
          <p:nvPr/>
        </p:nvSpPr>
        <p:spPr bwMode="auto">
          <a:xfrm>
            <a:off x="7467600" y="4114800"/>
            <a:ext cx="152400" cy="15240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a:p>
        </p:txBody>
      </p:sp>
      <p:sp>
        <p:nvSpPr>
          <p:cNvPr id="12295" name="AutoShape 13"/>
          <p:cNvSpPr>
            <a:spLocks noChangeArrowheads="1"/>
          </p:cNvSpPr>
          <p:nvPr/>
        </p:nvSpPr>
        <p:spPr bwMode="auto">
          <a:xfrm>
            <a:off x="6172200" y="3352800"/>
            <a:ext cx="152400" cy="15240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a:p>
        </p:txBody>
      </p:sp>
      <p:sp>
        <p:nvSpPr>
          <p:cNvPr id="12296" name="AutoShape 14"/>
          <p:cNvSpPr>
            <a:spLocks noChangeArrowheads="1"/>
          </p:cNvSpPr>
          <p:nvPr/>
        </p:nvSpPr>
        <p:spPr bwMode="auto">
          <a:xfrm>
            <a:off x="6324600" y="4267200"/>
            <a:ext cx="152400" cy="15240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a:p>
        </p:txBody>
      </p:sp>
      <p:sp>
        <p:nvSpPr>
          <p:cNvPr id="12297" name="Text Box 15"/>
          <p:cNvSpPr txBox="1">
            <a:spLocks noChangeArrowheads="1"/>
          </p:cNvSpPr>
          <p:nvPr/>
        </p:nvSpPr>
        <p:spPr bwMode="auto">
          <a:xfrm>
            <a:off x="7467600" y="320040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200"/>
              <a:t>42</a:t>
            </a:r>
          </a:p>
        </p:txBody>
      </p:sp>
      <p:sp>
        <p:nvSpPr>
          <p:cNvPr id="12298" name="Text Box 16"/>
          <p:cNvSpPr txBox="1">
            <a:spLocks noChangeArrowheads="1"/>
          </p:cNvSpPr>
          <p:nvPr/>
        </p:nvSpPr>
        <p:spPr bwMode="auto">
          <a:xfrm>
            <a:off x="7543800" y="4038600"/>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200"/>
              <a:t>129</a:t>
            </a:r>
          </a:p>
        </p:txBody>
      </p:sp>
      <p:sp>
        <p:nvSpPr>
          <p:cNvPr id="12299" name="Text Box 17"/>
          <p:cNvSpPr txBox="1">
            <a:spLocks noChangeArrowheads="1"/>
          </p:cNvSpPr>
          <p:nvPr/>
        </p:nvSpPr>
        <p:spPr bwMode="auto">
          <a:xfrm>
            <a:off x="5791200" y="3276600"/>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200"/>
              <a:t>312</a:t>
            </a:r>
          </a:p>
        </p:txBody>
      </p:sp>
      <p:sp>
        <p:nvSpPr>
          <p:cNvPr id="12300" name="Text Box 18"/>
          <p:cNvSpPr txBox="1">
            <a:spLocks noChangeArrowheads="1"/>
          </p:cNvSpPr>
          <p:nvPr/>
        </p:nvSpPr>
        <p:spPr bwMode="auto">
          <a:xfrm>
            <a:off x="6172200" y="4495800"/>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200"/>
              <a:t>227</a:t>
            </a:r>
          </a:p>
        </p:txBody>
      </p:sp>
      <p:sp>
        <p:nvSpPr>
          <p:cNvPr id="12301" name="Line 20"/>
          <p:cNvSpPr>
            <a:spLocks noChangeShapeType="1"/>
          </p:cNvSpPr>
          <p:nvPr/>
        </p:nvSpPr>
        <p:spPr bwMode="auto">
          <a:xfrm flipV="1">
            <a:off x="5867400" y="4343400"/>
            <a:ext cx="457200" cy="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2" name="Line 24"/>
          <p:cNvSpPr>
            <a:spLocks noChangeShapeType="1"/>
          </p:cNvSpPr>
          <p:nvPr/>
        </p:nvSpPr>
        <p:spPr bwMode="auto">
          <a:xfrm flipH="1">
            <a:off x="5562600" y="4419600"/>
            <a:ext cx="762000" cy="533400"/>
          </a:xfrm>
          <a:prstGeom prst="line">
            <a:avLst/>
          </a:prstGeom>
          <a:noFill/>
          <a:ln w="38100">
            <a:solidFill>
              <a:schemeClr val="tx1"/>
            </a:solidFill>
            <a:prstDash val="dash"/>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303" name="Text Box 26"/>
          <p:cNvSpPr txBox="1">
            <a:spLocks noChangeArrowheads="1"/>
          </p:cNvSpPr>
          <p:nvPr/>
        </p:nvSpPr>
        <p:spPr bwMode="auto">
          <a:xfrm>
            <a:off x="4876800" y="5181600"/>
            <a:ext cx="930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000"/>
              <a:t>1341 crossed 100-mile point</a:t>
            </a:r>
          </a:p>
        </p:txBody>
      </p:sp>
      <p:sp>
        <p:nvSpPr>
          <p:cNvPr id="12304" name="Text Box 28"/>
          <p:cNvSpPr txBox="1">
            <a:spLocks noChangeArrowheads="1"/>
          </p:cNvSpPr>
          <p:nvPr/>
        </p:nvSpPr>
        <p:spPr bwMode="auto">
          <a:xfrm>
            <a:off x="6019800" y="4724400"/>
            <a:ext cx="1238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000"/>
              <a:t>Distance  61</a:t>
            </a:r>
          </a:p>
          <a:p>
            <a:pPr eaLnBrk="1" hangingPunct="1">
              <a:buFontTx/>
              <a:buNone/>
            </a:pPr>
            <a:r>
              <a:rPr lang="en-US" sz="1000"/>
              <a:t>Speed 429</a:t>
            </a:r>
          </a:p>
          <a:p>
            <a:pPr eaLnBrk="1" hangingPunct="1">
              <a:buFontTx/>
              <a:buNone/>
            </a:pPr>
            <a:r>
              <a:rPr lang="en-US" sz="1000"/>
              <a:t>Est Time: 8.63 min</a:t>
            </a:r>
          </a:p>
        </p:txBody>
      </p:sp>
      <p:pic>
        <p:nvPicPr>
          <p:cNvPr id="12305" name="Picture 29" descr="MCj036317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51268">
            <a:off x="5181600" y="4953000"/>
            <a:ext cx="3492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Line 30"/>
          <p:cNvSpPr>
            <a:spLocks noChangeShapeType="1"/>
          </p:cNvSpPr>
          <p:nvPr/>
        </p:nvSpPr>
        <p:spPr bwMode="auto">
          <a:xfrm flipH="1">
            <a:off x="6477000" y="3886200"/>
            <a:ext cx="381000" cy="457200"/>
          </a:xfrm>
          <a:prstGeom prst="line">
            <a:avLst/>
          </a:prstGeom>
          <a:noFill/>
          <a:ln w="38100" cap="rnd">
            <a:solidFill>
              <a:schemeClr val="tx1"/>
            </a:solidFill>
            <a:prstDash val="sysDot"/>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307" name="Line 31"/>
          <p:cNvSpPr>
            <a:spLocks noChangeShapeType="1"/>
          </p:cNvSpPr>
          <p:nvPr/>
        </p:nvSpPr>
        <p:spPr bwMode="auto">
          <a:xfrm flipH="1" flipV="1">
            <a:off x="5943600" y="4724400"/>
            <a:ext cx="152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8" name="Text Box 32"/>
          <p:cNvSpPr txBox="1">
            <a:spLocks noChangeArrowheads="1"/>
          </p:cNvSpPr>
          <p:nvPr/>
        </p:nvSpPr>
        <p:spPr bwMode="auto">
          <a:xfrm>
            <a:off x="7010400" y="3810000"/>
            <a:ext cx="1308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000"/>
              <a:t>Est Time: 15.12 min</a:t>
            </a:r>
          </a:p>
        </p:txBody>
      </p:sp>
      <p:sp>
        <p:nvSpPr>
          <p:cNvPr id="12309" name="Line 33"/>
          <p:cNvSpPr>
            <a:spLocks noChangeShapeType="1"/>
          </p:cNvSpPr>
          <p:nvPr/>
        </p:nvSpPr>
        <p:spPr bwMode="auto">
          <a:xfrm flipH="1">
            <a:off x="6705600" y="3962400"/>
            <a:ext cx="304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0" name="Rectangle 22"/>
          <p:cNvSpPr>
            <a:spLocks noChangeArrowheads="1"/>
          </p:cNvSpPr>
          <p:nvPr/>
        </p:nvSpPr>
        <p:spPr bwMode="auto">
          <a:xfrm>
            <a:off x="5029200" y="3810000"/>
            <a:ext cx="838200" cy="838200"/>
          </a:xfrm>
          <a:prstGeom prst="rect">
            <a:avLst/>
          </a:prstGeom>
          <a:noFill/>
          <a:ln w="952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buFontTx/>
              <a:buNone/>
            </a:pPr>
            <a:r>
              <a:rPr lang="en-US" sz="1200"/>
              <a:t>40 Mile </a:t>
            </a:r>
          </a:p>
          <a:p>
            <a:pPr algn="ctr">
              <a:buFontTx/>
              <a:buNone/>
            </a:pPr>
            <a:r>
              <a:rPr lang="en-US" sz="1200"/>
              <a:t>Crossing </a:t>
            </a:r>
          </a:p>
          <a:p>
            <a:pPr algn="ctr">
              <a:buFontTx/>
              <a:buNone/>
            </a:pPr>
            <a:r>
              <a:rPr lang="en-US" sz="1200"/>
              <a:t>Point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066800"/>
            <a:ext cx="4410075" cy="478155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5" name="Text Box 8"/>
          <p:cNvSpPr txBox="1">
            <a:spLocks noChangeArrowheads="1"/>
          </p:cNvSpPr>
          <p:nvPr/>
        </p:nvSpPr>
        <p:spPr bwMode="auto">
          <a:xfrm>
            <a:off x="152400" y="2286000"/>
            <a:ext cx="3886200" cy="2016125"/>
          </a:xfrm>
          <a:prstGeom prst="rect">
            <a:avLst/>
          </a:prstGeom>
          <a:solidFill>
            <a:srgbClr val="EAEAEA"/>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r>
              <a:rPr lang="en-US" sz="1800"/>
              <a:t>TAER calculation:  Arrs for Eff / (Arr Demand or EFF AAR), whichever is lower. </a:t>
            </a:r>
          </a:p>
          <a:p>
            <a:pPr eaLnBrk="1" hangingPunct="1">
              <a:spcBef>
                <a:spcPct val="50000"/>
              </a:spcBef>
              <a:buFontTx/>
              <a:buNone/>
            </a:pPr>
            <a:endParaRPr lang="en-US" sz="1800"/>
          </a:p>
          <a:p>
            <a:pPr eaLnBrk="1" hangingPunct="1">
              <a:spcBef>
                <a:spcPct val="50000"/>
              </a:spcBef>
              <a:buFontTx/>
              <a:buNone/>
            </a:pPr>
            <a:r>
              <a:rPr lang="en-US" sz="1800"/>
              <a:t>EFF AAR – based on TMIs in effect, ie. GDP Rates</a:t>
            </a:r>
          </a:p>
        </p:txBody>
      </p:sp>
      <p:sp>
        <p:nvSpPr>
          <p:cNvPr id="13316" name="Rectangle 32790"/>
          <p:cNvSpPr>
            <a:spLocks noChangeArrowheads="1"/>
          </p:cNvSpPr>
          <p:nvPr/>
        </p:nvSpPr>
        <p:spPr bwMode="auto">
          <a:xfrm>
            <a:off x="0" y="0"/>
            <a:ext cx="9144000" cy="8143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buFontTx/>
              <a:buNone/>
            </a:pPr>
            <a:r>
              <a:rPr lang="en-US" b="1">
                <a:solidFill>
                  <a:schemeClr val="bg1"/>
                </a:solidFill>
              </a:rPr>
              <a:t>Terminal Arrival Efficiency Rate</a:t>
            </a:r>
            <a:br>
              <a:rPr lang="en-US" b="1">
                <a:solidFill>
                  <a:schemeClr val="bg1"/>
                </a:solidFill>
              </a:rPr>
            </a:br>
            <a:r>
              <a:rPr lang="en-US" b="1">
                <a:solidFill>
                  <a:schemeClr val="bg1"/>
                </a:solidFill>
              </a:rPr>
              <a:t>(TAER Hourly Report)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524000"/>
            <a:ext cx="8050213" cy="4391025"/>
          </a:xfrm>
        </p:spPr>
      </p:pic>
      <p:sp>
        <p:nvSpPr>
          <p:cNvPr id="14339" name="Rectangle 32790"/>
          <p:cNvSpPr>
            <a:spLocks noChangeArrowheads="1"/>
          </p:cNvSpPr>
          <p:nvPr/>
        </p:nvSpPr>
        <p:spPr bwMode="auto">
          <a:xfrm>
            <a:off x="0" y="0"/>
            <a:ext cx="9144000" cy="8143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buFontTx/>
              <a:buNone/>
            </a:pPr>
            <a:r>
              <a:rPr lang="en-US" b="1">
                <a:solidFill>
                  <a:schemeClr val="bg1"/>
                </a:solidFill>
              </a:rPr>
              <a:t>Terminal Arrival Efficiency Rate</a:t>
            </a:r>
            <a:br>
              <a:rPr lang="en-US" b="1">
                <a:solidFill>
                  <a:schemeClr val="bg1"/>
                </a:solidFill>
              </a:rPr>
            </a:br>
            <a:r>
              <a:rPr lang="en-US" b="1">
                <a:solidFill>
                  <a:schemeClr val="bg1"/>
                </a:solidFill>
              </a:rPr>
              <a:t>(What Happened?)</a:t>
            </a:r>
          </a:p>
        </p:txBody>
      </p:sp>
      <p:sp>
        <p:nvSpPr>
          <p:cNvPr id="14340" name="TextBox 3"/>
          <p:cNvSpPr txBox="1">
            <a:spLocks noChangeArrowheads="1"/>
          </p:cNvSpPr>
          <p:nvPr/>
        </p:nvSpPr>
        <p:spPr bwMode="auto">
          <a:xfrm>
            <a:off x="838200" y="838200"/>
            <a:ext cx="54546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600"/>
              <a:t>Green dotted line – trajectory used for demand calculation</a:t>
            </a:r>
          </a:p>
          <a:p>
            <a:pPr eaLnBrk="1" hangingPunct="1">
              <a:buFontTx/>
              <a:buNone/>
            </a:pPr>
            <a:r>
              <a:rPr lang="en-US" sz="1600"/>
              <a:t>Blue line – actual route of flight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33400" y="2819400"/>
            <a:ext cx="8050213" cy="3505200"/>
          </a:xfrm>
        </p:spPr>
        <p:txBody>
          <a:bodyPr/>
          <a:lstStyle/>
          <a:p>
            <a:pPr eaLnBrk="1" hangingPunct="1"/>
            <a:endParaRPr lang="en-US" smtClean="0"/>
          </a:p>
          <a:p>
            <a:pPr lvl="1" eaLnBrk="1" hangingPunct="1"/>
            <a:endParaRPr lang="en-US" smtClean="0"/>
          </a:p>
        </p:txBody>
      </p:sp>
      <p:sp>
        <p:nvSpPr>
          <p:cNvPr id="15363" name="Rectangle 32790"/>
          <p:cNvSpPr>
            <a:spLocks noChangeArrowheads="1"/>
          </p:cNvSpPr>
          <p:nvPr/>
        </p:nvSpPr>
        <p:spPr bwMode="auto">
          <a:xfrm>
            <a:off x="0" y="0"/>
            <a:ext cx="9144000" cy="8143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buFontTx/>
              <a:buNone/>
            </a:pPr>
            <a:r>
              <a:rPr lang="en-US" b="1">
                <a:solidFill>
                  <a:schemeClr val="bg1"/>
                </a:solidFill>
              </a:rPr>
              <a:t>Terminal Arrival Efficiency Rate</a:t>
            </a:r>
            <a:br>
              <a:rPr lang="en-US" b="1">
                <a:solidFill>
                  <a:schemeClr val="bg1"/>
                </a:solidFill>
              </a:rPr>
            </a:br>
            <a:r>
              <a:rPr lang="en-US" b="1">
                <a:solidFill>
                  <a:schemeClr val="bg1"/>
                </a:solidFill>
              </a:rPr>
              <a:t>(TAER Data Issues)</a:t>
            </a:r>
          </a:p>
        </p:txBody>
      </p:sp>
      <p:sp>
        <p:nvSpPr>
          <p:cNvPr id="15364" name="Text Box 6"/>
          <p:cNvSpPr txBox="1">
            <a:spLocks noChangeArrowheads="1"/>
          </p:cNvSpPr>
          <p:nvPr/>
        </p:nvSpPr>
        <p:spPr bwMode="auto">
          <a:xfrm>
            <a:off x="304800" y="990600"/>
            <a:ext cx="8610600" cy="4911725"/>
          </a:xfrm>
          <a:prstGeom prst="rect">
            <a:avLst/>
          </a:prstGeom>
          <a:solidFill>
            <a:srgbClr val="EAEAEA"/>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800" b="1"/>
              <a:t>Next day, TAER scores are not always accurate due to incomplete data files, i.e. Arrivals for Efficiency and Demand numbers change.</a:t>
            </a:r>
          </a:p>
          <a:p>
            <a:pPr lvl="1" eaLnBrk="1" hangingPunct="1"/>
            <a:r>
              <a:rPr lang="en-US" sz="1800" b="1"/>
              <a:t> On a next day basis</a:t>
            </a:r>
          </a:p>
          <a:p>
            <a:pPr lvl="2" eaLnBrk="1" hangingPunct="1"/>
            <a:r>
              <a:rPr lang="en-US" sz="1800" b="1"/>
              <a:t>The ATO Airspace lab is processing data in real time and has not collected and assembled all the flight messages yet.  </a:t>
            </a:r>
          </a:p>
          <a:p>
            <a:pPr lvl="2" eaLnBrk="1" hangingPunct="1"/>
            <a:r>
              <a:rPr lang="en-US" sz="1800" b="1"/>
              <a:t>Actual wheels on times are only available for certain carriers as provided by ARINC.  Actual wheels on times for other flights are estimated based on ETMS AZ messages.</a:t>
            </a:r>
          </a:p>
          <a:p>
            <a:pPr lvl="1" eaLnBrk="1" hangingPunct="1"/>
            <a:r>
              <a:rPr lang="en-US" sz="1800" b="1"/>
              <a:t> 2 days later, additional ETMS records are added and data is reprocessed.  TAER scores become more accurate.</a:t>
            </a:r>
          </a:p>
          <a:p>
            <a:pPr lvl="1" eaLnBrk="1" hangingPunct="1"/>
            <a:r>
              <a:rPr lang="en-US" sz="1800"/>
              <a:t> </a:t>
            </a:r>
            <a:r>
              <a:rPr lang="en-US" sz="1800" b="1"/>
              <a:t>5 days later, all the messages have been collected and properly threaded together. The TAER scores should now be more accurate. </a:t>
            </a:r>
          </a:p>
          <a:p>
            <a:pPr lvl="1" eaLnBrk="1" hangingPunct="1"/>
            <a:r>
              <a:rPr lang="en-US" sz="1800" b="1"/>
              <a:t> Approximately 40 days after the end of the month, ASQP provides actual wheels on times for additional flights.  Actual wheels on times for non-ASQP, non-ARINC flights are still estimated from AZ messages. </a:t>
            </a:r>
          </a:p>
          <a:p>
            <a:pPr eaLnBrk="1" hangingPunct="1">
              <a:buFontTx/>
              <a:buNone/>
            </a:pPr>
            <a:endParaRPr lang="en-US" sz="18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p:txBody>
          <a:bodyPr/>
          <a:lstStyle/>
          <a:p>
            <a:pPr eaLnBrk="1" hangingPunct="1"/>
            <a:endParaRPr lang="en-US" smtClean="0"/>
          </a:p>
        </p:txBody>
      </p:sp>
      <p:sp>
        <p:nvSpPr>
          <p:cNvPr id="4099" name="Text Box 4"/>
          <p:cNvSpPr txBox="1">
            <a:spLocks noChangeArrowheads="1"/>
          </p:cNvSpPr>
          <p:nvPr/>
        </p:nvSpPr>
        <p:spPr bwMode="auto">
          <a:xfrm>
            <a:off x="304800" y="838200"/>
            <a:ext cx="8321675" cy="4979988"/>
          </a:xfrm>
          <a:prstGeom prst="rect">
            <a:avLst/>
          </a:prstGeom>
          <a:solidFill>
            <a:srgbClr val="EAEAEA"/>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0"/>
              </a:spcBef>
              <a:buFontTx/>
              <a:buNone/>
            </a:pPr>
            <a:endParaRPr lang="en-US" sz="1800" dirty="0"/>
          </a:p>
          <a:p>
            <a:pPr eaLnBrk="1" hangingPunct="1">
              <a:spcBef>
                <a:spcPct val="0"/>
              </a:spcBef>
              <a:buFontTx/>
              <a:buNone/>
            </a:pPr>
            <a:r>
              <a:rPr lang="en-US" sz="1800" dirty="0"/>
              <a:t>The TAER was originally designed to measure TRACON performance and the impact of Traffic Management Initiatives (TMI) within 100 miles of the airport. This is not just a measure of the approach control performance,  ARTCCs ability to deliver traffic evenly also impacts this measure. </a:t>
            </a:r>
          </a:p>
          <a:p>
            <a:pPr eaLnBrk="1" hangingPunct="1">
              <a:spcBef>
                <a:spcPct val="0"/>
              </a:spcBef>
              <a:buFontTx/>
              <a:buNone/>
            </a:pPr>
            <a:endParaRPr lang="en-US" sz="1800" dirty="0"/>
          </a:p>
          <a:p>
            <a:pPr eaLnBrk="1" hangingPunct="1">
              <a:spcBef>
                <a:spcPct val="0"/>
              </a:spcBef>
              <a:buFontTx/>
              <a:buNone/>
            </a:pPr>
            <a:r>
              <a:rPr lang="en-US" sz="1800" dirty="0"/>
              <a:t>How can you influence the TAER?</a:t>
            </a:r>
          </a:p>
          <a:p>
            <a:pPr eaLnBrk="1" hangingPunct="1">
              <a:spcBef>
                <a:spcPct val="0"/>
              </a:spcBef>
              <a:buFontTx/>
              <a:buNone/>
            </a:pPr>
            <a:endParaRPr lang="en-US" sz="1800" dirty="0"/>
          </a:p>
          <a:p>
            <a:pPr eaLnBrk="1" hangingPunct="1">
              <a:spcBef>
                <a:spcPct val="0"/>
              </a:spcBef>
            </a:pPr>
            <a:r>
              <a:rPr lang="en-US" sz="1800" dirty="0"/>
              <a:t> Holding within 100 miles of the airport</a:t>
            </a:r>
          </a:p>
          <a:p>
            <a:pPr eaLnBrk="1" hangingPunct="1"/>
            <a:r>
              <a:rPr lang="en-US" sz="1800" dirty="0"/>
              <a:t> Offloading from one arrival fix to another within 100 miles</a:t>
            </a:r>
          </a:p>
          <a:p>
            <a:pPr eaLnBrk="1" hangingPunct="1"/>
            <a:r>
              <a:rPr lang="en-US" sz="1800" dirty="0"/>
              <a:t> Deviating around weather</a:t>
            </a:r>
          </a:p>
          <a:p>
            <a:pPr eaLnBrk="1" hangingPunct="1"/>
            <a:r>
              <a:rPr lang="en-US" sz="1800" dirty="0"/>
              <a:t> Vectoring or speed control for spacing</a:t>
            </a:r>
          </a:p>
          <a:p>
            <a:pPr eaLnBrk="1" hangingPunct="1"/>
            <a:r>
              <a:rPr lang="en-US" sz="1800" dirty="0"/>
              <a:t> Incorrect runway configurations entered into National Traffic Management Log (NTML)</a:t>
            </a:r>
          </a:p>
          <a:p>
            <a:pPr eaLnBrk="1" hangingPunct="1"/>
            <a:r>
              <a:rPr lang="en-US" sz="1800" dirty="0"/>
              <a:t>Metering from ARTCC to </a:t>
            </a:r>
            <a:r>
              <a:rPr lang="en-US" sz="1800" dirty="0" err="1"/>
              <a:t>Tracon</a:t>
            </a:r>
            <a:r>
              <a:rPr lang="en-US" sz="1800" dirty="0"/>
              <a:t>(more consistent traffic feed)</a:t>
            </a:r>
          </a:p>
          <a:p>
            <a:pPr eaLnBrk="1" hangingPunct="1">
              <a:buFontTx/>
              <a:buNone/>
            </a:pPr>
            <a:endParaRPr lang="en-US" sz="1800" dirty="0"/>
          </a:p>
          <a:p>
            <a:pPr eaLnBrk="1" hangingPunct="1">
              <a:spcBef>
                <a:spcPct val="0"/>
              </a:spcBef>
              <a:buFontTx/>
              <a:buNone/>
            </a:pPr>
            <a:endParaRPr lang="en-US" sz="800" dirty="0"/>
          </a:p>
        </p:txBody>
      </p:sp>
      <p:sp>
        <p:nvSpPr>
          <p:cNvPr id="4100" name="Rectangle 32790"/>
          <p:cNvSpPr>
            <a:spLocks noChangeArrowheads="1"/>
          </p:cNvSpPr>
          <p:nvPr/>
        </p:nvSpPr>
        <p:spPr bwMode="auto">
          <a:xfrm>
            <a:off x="0" y="0"/>
            <a:ext cx="9144000" cy="8143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buFontTx/>
              <a:buNone/>
            </a:pPr>
            <a:r>
              <a:rPr lang="en-US" b="1">
                <a:solidFill>
                  <a:schemeClr val="bg1"/>
                </a:solidFill>
              </a:rPr>
              <a:t>Terminal Arrival Efficiency Rate</a:t>
            </a:r>
            <a:br>
              <a:rPr lang="en-US" b="1">
                <a:solidFill>
                  <a:schemeClr val="bg1"/>
                </a:solidFill>
              </a:rPr>
            </a:br>
            <a:endParaRPr lang="en-US"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p:txBody>
          <a:bodyPr/>
          <a:lstStyle/>
          <a:p>
            <a:pPr eaLnBrk="1" hangingPunct="1"/>
            <a:endParaRPr lang="en-US" smtClean="0"/>
          </a:p>
        </p:txBody>
      </p:sp>
      <p:sp>
        <p:nvSpPr>
          <p:cNvPr id="5123" name="Text Box 4"/>
          <p:cNvSpPr txBox="1">
            <a:spLocks noChangeArrowheads="1"/>
          </p:cNvSpPr>
          <p:nvPr/>
        </p:nvSpPr>
        <p:spPr bwMode="auto">
          <a:xfrm>
            <a:off x="381000" y="838200"/>
            <a:ext cx="8321675" cy="5105400"/>
          </a:xfrm>
          <a:prstGeom prst="rect">
            <a:avLst/>
          </a:prstGeom>
          <a:solidFill>
            <a:srgbClr val="EAEAEA"/>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0"/>
              </a:spcBef>
              <a:buFontTx/>
              <a:buNone/>
            </a:pPr>
            <a:endParaRPr lang="en-US" sz="1800"/>
          </a:p>
          <a:p>
            <a:pPr eaLnBrk="1" hangingPunct="1">
              <a:spcBef>
                <a:spcPct val="0"/>
              </a:spcBef>
              <a:buFontTx/>
              <a:buNone/>
            </a:pPr>
            <a:r>
              <a:rPr lang="en-US" sz="1800"/>
              <a:t>Each day, input data is received by 0500 for the previous GMT-day from the following sources:</a:t>
            </a:r>
          </a:p>
          <a:p>
            <a:pPr lvl="1" eaLnBrk="1" hangingPunct="1">
              <a:spcBef>
                <a:spcPct val="0"/>
              </a:spcBef>
              <a:buFontTx/>
              <a:buNone/>
            </a:pPr>
            <a:endParaRPr lang="en-US" sz="800"/>
          </a:p>
          <a:p>
            <a:pPr lvl="1" eaLnBrk="1" hangingPunct="1">
              <a:spcBef>
                <a:spcPct val="0"/>
              </a:spcBef>
              <a:buFontTx/>
              <a:buNone/>
            </a:pPr>
            <a:r>
              <a:rPr lang="en-US" sz="1800" b="1">
                <a:solidFill>
                  <a:schemeClr val="accent2"/>
                </a:solidFill>
              </a:rPr>
              <a:t>Traffic Flow Management System (TFMS)</a:t>
            </a:r>
            <a:r>
              <a:rPr lang="en-US" sz="1800"/>
              <a:t>: Carrier, flight number, departure and arrival airport, departure (DZ) and arrival (AZ) times,  Expected Departure Clearance Time (EDCT),  Estimated Time Enroute (ETE).</a:t>
            </a:r>
          </a:p>
          <a:p>
            <a:pPr lvl="1" eaLnBrk="1" hangingPunct="1">
              <a:spcBef>
                <a:spcPct val="0"/>
              </a:spcBef>
              <a:buFontTx/>
              <a:buNone/>
            </a:pPr>
            <a:endParaRPr lang="en-US" sz="800"/>
          </a:p>
          <a:p>
            <a:pPr lvl="1" eaLnBrk="1" hangingPunct="1">
              <a:spcBef>
                <a:spcPct val="0"/>
              </a:spcBef>
              <a:buFontTx/>
              <a:buNone/>
            </a:pPr>
            <a:r>
              <a:rPr lang="en-US" sz="1800" b="1">
                <a:solidFill>
                  <a:schemeClr val="accent2"/>
                </a:solidFill>
              </a:rPr>
              <a:t>Aeronautical Radio, Inc. (ARINC)</a:t>
            </a:r>
            <a:r>
              <a:rPr lang="en-US" sz="1800"/>
              <a:t>: Carrier, flight number, leave and arrive airport, Out, Off, On, In (OOOI) times.</a:t>
            </a:r>
          </a:p>
          <a:p>
            <a:pPr lvl="1" eaLnBrk="1" hangingPunct="1">
              <a:spcBef>
                <a:spcPct val="0"/>
              </a:spcBef>
              <a:buFontTx/>
              <a:buNone/>
            </a:pPr>
            <a:endParaRPr lang="en-US" sz="800"/>
          </a:p>
          <a:p>
            <a:pPr lvl="1" eaLnBrk="1" hangingPunct="1">
              <a:spcBef>
                <a:spcPct val="0"/>
              </a:spcBef>
              <a:buFontTx/>
              <a:buNone/>
            </a:pPr>
            <a:r>
              <a:rPr lang="en-US" sz="1800" b="1">
                <a:solidFill>
                  <a:schemeClr val="accent2"/>
                </a:solidFill>
              </a:rPr>
              <a:t>Circle File from ATO Airspace Lab</a:t>
            </a:r>
            <a:r>
              <a:rPr lang="en-US" sz="1800"/>
              <a:t>: Carrier, flight number, departure and arrival airport, latitude and longitude and time at 100 and 40 miles from arrival airport.</a:t>
            </a:r>
          </a:p>
          <a:p>
            <a:pPr lvl="1" eaLnBrk="1" hangingPunct="1">
              <a:spcBef>
                <a:spcPct val="0"/>
              </a:spcBef>
              <a:buFontTx/>
              <a:buNone/>
            </a:pPr>
            <a:endParaRPr lang="en-US" sz="800"/>
          </a:p>
          <a:p>
            <a:pPr lvl="1" eaLnBrk="1" hangingPunct="1">
              <a:spcBef>
                <a:spcPct val="0"/>
              </a:spcBef>
              <a:buFontTx/>
              <a:buNone/>
            </a:pPr>
            <a:r>
              <a:rPr lang="en-US" sz="1800" b="1">
                <a:solidFill>
                  <a:schemeClr val="accent2"/>
                </a:solidFill>
              </a:rPr>
              <a:t>Runway File</a:t>
            </a:r>
            <a:r>
              <a:rPr lang="en-US" sz="1800"/>
              <a:t>: Runway configurations, Airport Arrival Rate (AAR), Airport Departure Rate (ADR), actual arrivals and departures by hour</a:t>
            </a:r>
          </a:p>
          <a:p>
            <a:pPr lvl="1" eaLnBrk="1" hangingPunct="1">
              <a:spcBef>
                <a:spcPct val="0"/>
              </a:spcBef>
              <a:buFontTx/>
              <a:buNone/>
            </a:pPr>
            <a:endParaRPr lang="en-US" sz="800"/>
          </a:p>
          <a:p>
            <a:pPr lvl="1" eaLnBrk="1" hangingPunct="1">
              <a:spcBef>
                <a:spcPct val="0"/>
              </a:spcBef>
              <a:buFontTx/>
              <a:buNone/>
            </a:pPr>
            <a:r>
              <a:rPr lang="en-US" sz="1800" b="1">
                <a:solidFill>
                  <a:schemeClr val="accent2"/>
                </a:solidFill>
              </a:rPr>
              <a:t>Weather Data: </a:t>
            </a:r>
            <a:r>
              <a:rPr lang="en-US" sz="1800"/>
              <a:t>Instrument Approach Conditions (IAC) and Visual Approach Conditions (VAC)</a:t>
            </a:r>
          </a:p>
        </p:txBody>
      </p:sp>
      <p:sp>
        <p:nvSpPr>
          <p:cNvPr id="5124" name="Rectangle 32790"/>
          <p:cNvSpPr>
            <a:spLocks noChangeArrowheads="1"/>
          </p:cNvSpPr>
          <p:nvPr/>
        </p:nvSpPr>
        <p:spPr bwMode="auto">
          <a:xfrm>
            <a:off x="0" y="0"/>
            <a:ext cx="9144000" cy="8143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buFontTx/>
              <a:buNone/>
            </a:pPr>
            <a:r>
              <a:rPr lang="en-US" b="1">
                <a:solidFill>
                  <a:schemeClr val="bg1"/>
                </a:solidFill>
              </a:rPr>
              <a:t>Terminal Arrival Efficiency Rate</a:t>
            </a:r>
            <a:br>
              <a:rPr lang="en-US" b="1">
                <a:solidFill>
                  <a:schemeClr val="bg1"/>
                </a:solidFill>
              </a:rPr>
            </a:br>
            <a:r>
              <a:rPr lang="en-US" b="1">
                <a:solidFill>
                  <a:schemeClr val="bg1"/>
                </a:solidFill>
              </a:rPr>
              <a:t>(Input Data)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2286000"/>
            <a:ext cx="8991600" cy="4000500"/>
          </a:xfrm>
          <a:prstGeom prst="rect">
            <a:avLst/>
          </a:prstGeom>
          <a:solidFill>
            <a:srgbClr val="EAEAEA"/>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buFontTx/>
              <a:buNone/>
            </a:pPr>
            <a:endParaRPr lang="en-US" sz="1800"/>
          </a:p>
          <a:p>
            <a:pPr eaLnBrk="1" hangingPunct="1">
              <a:spcBef>
                <a:spcPct val="0"/>
              </a:spcBef>
              <a:buFontTx/>
              <a:buNone/>
            </a:pPr>
            <a:r>
              <a:rPr lang="en-US" sz="1800"/>
              <a:t>     </a:t>
            </a:r>
            <a:r>
              <a:rPr lang="en-US" sz="1800">
                <a:solidFill>
                  <a:srgbClr val="0066FF"/>
                </a:solidFill>
              </a:rPr>
              <a:t>Arrivals for Efficiency Computation </a:t>
            </a:r>
            <a:r>
              <a:rPr lang="en-US" sz="1800"/>
              <a:t>– TFMS observed arrivals</a:t>
            </a:r>
          </a:p>
          <a:p>
            <a:pPr eaLnBrk="1" hangingPunct="1">
              <a:spcBef>
                <a:spcPct val="0"/>
              </a:spcBef>
              <a:buFontTx/>
              <a:buNone/>
            </a:pPr>
            <a:endParaRPr lang="en-US" sz="1800"/>
          </a:p>
          <a:p>
            <a:pPr marL="0" lvl="1" eaLnBrk="1" hangingPunct="1">
              <a:spcBef>
                <a:spcPct val="0"/>
              </a:spcBef>
              <a:buFontTx/>
              <a:buNone/>
            </a:pPr>
            <a:r>
              <a:rPr lang="en-US" sz="1800"/>
              <a:t>     </a:t>
            </a:r>
            <a:r>
              <a:rPr lang="en-US" sz="1800">
                <a:solidFill>
                  <a:srgbClr val="0066FF"/>
                </a:solidFill>
              </a:rPr>
              <a:t>Arrival Demand</a:t>
            </a:r>
            <a:r>
              <a:rPr lang="en-US" sz="1800"/>
              <a:t> – </a:t>
            </a:r>
            <a:r>
              <a:rPr lang="en-US" sz="1800">
                <a:cs typeface="Times New Roman" charset="0"/>
              </a:rPr>
              <a:t>how many aircraft wanted to land during each quarter hour.  The e</a:t>
            </a:r>
            <a:r>
              <a:rPr lang="en-US" sz="1800"/>
              <a:t>stimated wheels on time is compared to actual wheels on time to determine the number of quarters of demand for each flight.  The following slides will explain how the estimated wheels on time is calculated.</a:t>
            </a:r>
            <a:r>
              <a:rPr lang="en-US"/>
              <a:t>   </a:t>
            </a:r>
            <a:r>
              <a:rPr lang="en-US" sz="1400" i="1"/>
              <a:t>A single aircraft may be counted in multiple quarter hours if its expected wheels on time and actual wheels on time differ.  </a:t>
            </a:r>
          </a:p>
          <a:p>
            <a:pPr eaLnBrk="1" hangingPunct="1">
              <a:spcBef>
                <a:spcPct val="0"/>
              </a:spcBef>
              <a:buFontTx/>
              <a:buNone/>
            </a:pPr>
            <a:endParaRPr lang="en-US" sz="1800"/>
          </a:p>
          <a:p>
            <a:pPr eaLnBrk="1" hangingPunct="1">
              <a:spcBef>
                <a:spcPct val="0"/>
              </a:spcBef>
              <a:buFontTx/>
              <a:buNone/>
            </a:pPr>
            <a:r>
              <a:rPr lang="en-US" sz="1800">
                <a:solidFill>
                  <a:srgbClr val="0066FF"/>
                </a:solidFill>
              </a:rPr>
              <a:t>     Efficiency Airport Arrival Rate </a:t>
            </a:r>
            <a:r>
              <a:rPr lang="en-US" sz="1800"/>
              <a:t>– Number of arrivals an airport can support, which is the lesser of the Airport Arrival Rate (AAR) or Ground Delay Program (GDP) rate if one exists. </a:t>
            </a:r>
            <a:r>
              <a:rPr lang="en-US" sz="1400" i="1"/>
              <a:t>Normally this would be the AAR reported in National Traffic Management Log (NTML), unless a Ground Delay Program (GDP) in effect and then the GDP program rate would be used if less than the AAR.</a:t>
            </a:r>
            <a:r>
              <a:rPr lang="en-US" sz="1800"/>
              <a:t> </a:t>
            </a:r>
          </a:p>
          <a:p>
            <a:pPr eaLnBrk="1" hangingPunct="1">
              <a:spcBef>
                <a:spcPct val="0"/>
              </a:spcBef>
              <a:buFontTx/>
              <a:buNone/>
            </a:pPr>
            <a:endParaRPr lang="en-US" sz="1800"/>
          </a:p>
        </p:txBody>
      </p:sp>
      <p:sp>
        <p:nvSpPr>
          <p:cNvPr id="6147" name="Rectangle 32790"/>
          <p:cNvSpPr>
            <a:spLocks noChangeArrowheads="1"/>
          </p:cNvSpPr>
          <p:nvPr/>
        </p:nvSpPr>
        <p:spPr bwMode="auto">
          <a:xfrm>
            <a:off x="0" y="0"/>
            <a:ext cx="9144000" cy="8143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buFontTx/>
              <a:buNone/>
            </a:pPr>
            <a:r>
              <a:rPr lang="en-US" b="1">
                <a:solidFill>
                  <a:schemeClr val="bg1"/>
                </a:solidFill>
              </a:rPr>
              <a:t>Terminal Arrival Efficiency Rate</a:t>
            </a:r>
            <a:br>
              <a:rPr lang="en-US" b="1">
                <a:solidFill>
                  <a:schemeClr val="bg1"/>
                </a:solidFill>
              </a:rPr>
            </a:br>
            <a:r>
              <a:rPr lang="en-US" b="1">
                <a:solidFill>
                  <a:schemeClr val="bg1"/>
                </a:solidFill>
              </a:rPr>
              <a:t>(Hourly TAER Calculation)</a:t>
            </a:r>
          </a:p>
        </p:txBody>
      </p:sp>
      <p:sp>
        <p:nvSpPr>
          <p:cNvPr id="6148" name="TextBox 3"/>
          <p:cNvSpPr txBox="1">
            <a:spLocks noChangeArrowheads="1"/>
          </p:cNvSpPr>
          <p:nvPr/>
        </p:nvSpPr>
        <p:spPr bwMode="auto">
          <a:xfrm>
            <a:off x="0" y="762000"/>
            <a:ext cx="9144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b="1"/>
              <a:t>Formula:</a:t>
            </a:r>
          </a:p>
          <a:p>
            <a:pPr algn="ctr" eaLnBrk="1" hangingPunct="1">
              <a:buFontTx/>
              <a:buNone/>
            </a:pPr>
            <a:r>
              <a:rPr lang="en-US" sz="1800" i="1" u="sng"/>
              <a:t>Arrivals For Efficiency Computation</a:t>
            </a:r>
            <a:endParaRPr lang="en-US" sz="1800"/>
          </a:p>
          <a:p>
            <a:pPr algn="ctr" eaLnBrk="1" hangingPunct="1">
              <a:buFontTx/>
              <a:buNone/>
            </a:pPr>
            <a:r>
              <a:rPr lang="en-US" sz="1800" i="1"/>
              <a:t>The lesser of the Arrival Demand or the Efficiency Airport Arrival Rate</a:t>
            </a:r>
            <a:endParaRPr lang="en-US" sz="1800"/>
          </a:p>
          <a:p>
            <a:pPr eaLnBrk="1" hangingPunct="1">
              <a:buFontTx/>
              <a:buNone/>
            </a:pPr>
            <a:endParaRPr lang="en-US" sz="1200" i="1"/>
          </a:p>
          <a:p>
            <a:pPr eaLnBrk="1" hangingPunct="1">
              <a:buFontTx/>
              <a:buNone/>
            </a:pPr>
            <a:r>
              <a:rPr lang="en-US" sz="1200" i="1"/>
              <a:t>Note: </a:t>
            </a:r>
            <a:r>
              <a:rPr lang="en-US" sz="1200"/>
              <a:t>TAER cannot exceed 100%</a:t>
            </a:r>
          </a:p>
          <a:p>
            <a:pPr eaLnBrk="1" hangingPunct="1"/>
            <a:endParaRPr lang="en-US"/>
          </a:p>
        </p:txBody>
      </p:sp>
      <p:sp>
        <p:nvSpPr>
          <p:cNvPr id="6149" name="Rectangle 4"/>
          <p:cNvSpPr>
            <a:spLocks noChangeArrowheads="1"/>
          </p:cNvSpPr>
          <p:nvPr/>
        </p:nvSpPr>
        <p:spPr bwMode="auto">
          <a:xfrm>
            <a:off x="0" y="838200"/>
            <a:ext cx="899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2286000"/>
            <a:ext cx="8991600" cy="923925"/>
          </a:xfrm>
          <a:prstGeom prst="rect">
            <a:avLst/>
          </a:prstGeom>
          <a:solidFill>
            <a:srgbClr val="EAEAEA"/>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buFontTx/>
              <a:buNone/>
            </a:pPr>
            <a:endParaRPr lang="en-US" sz="1800" dirty="0"/>
          </a:p>
          <a:p>
            <a:pPr eaLnBrk="1" hangingPunct="1">
              <a:spcBef>
                <a:spcPct val="0"/>
              </a:spcBef>
              <a:buFontTx/>
              <a:buNone/>
            </a:pPr>
            <a:r>
              <a:rPr lang="en-US" sz="1800" dirty="0"/>
              <a:t>     The Daily TAER </a:t>
            </a:r>
            <a:r>
              <a:rPr lang="en-US" sz="1800" dirty="0" smtClean="0"/>
              <a:t>is the sum of the hourly TAER weighted </a:t>
            </a:r>
            <a:r>
              <a:rPr lang="en-US" sz="1800" dirty="0"/>
              <a:t>by Demand. </a:t>
            </a:r>
          </a:p>
          <a:p>
            <a:pPr eaLnBrk="1" hangingPunct="1">
              <a:spcBef>
                <a:spcPct val="0"/>
              </a:spcBef>
              <a:buFontTx/>
              <a:buNone/>
            </a:pPr>
            <a:endParaRPr lang="en-US" sz="1800" dirty="0"/>
          </a:p>
        </p:txBody>
      </p:sp>
      <p:sp>
        <p:nvSpPr>
          <p:cNvPr id="7171" name="Rectangle 32790"/>
          <p:cNvSpPr>
            <a:spLocks noChangeArrowheads="1"/>
          </p:cNvSpPr>
          <p:nvPr/>
        </p:nvSpPr>
        <p:spPr bwMode="auto">
          <a:xfrm>
            <a:off x="0" y="0"/>
            <a:ext cx="9144000" cy="8143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buFontTx/>
              <a:buNone/>
            </a:pPr>
            <a:r>
              <a:rPr lang="en-US" b="1">
                <a:solidFill>
                  <a:schemeClr val="bg1"/>
                </a:solidFill>
              </a:rPr>
              <a:t>Terminal Arrival Efficiency Rate</a:t>
            </a:r>
            <a:br>
              <a:rPr lang="en-US" b="1">
                <a:solidFill>
                  <a:schemeClr val="bg1"/>
                </a:solidFill>
              </a:rPr>
            </a:br>
            <a:r>
              <a:rPr lang="en-US" b="1">
                <a:solidFill>
                  <a:schemeClr val="bg1"/>
                </a:solidFill>
              </a:rPr>
              <a:t>(Daily TAER Calculation)</a:t>
            </a:r>
          </a:p>
        </p:txBody>
      </p:sp>
      <p:sp>
        <p:nvSpPr>
          <p:cNvPr id="7172" name="TextBox 3"/>
          <p:cNvSpPr txBox="1">
            <a:spLocks noChangeArrowheads="1"/>
          </p:cNvSpPr>
          <p:nvPr/>
        </p:nvSpPr>
        <p:spPr bwMode="auto">
          <a:xfrm>
            <a:off x="0" y="762000"/>
            <a:ext cx="91440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b="1"/>
              <a:t>Formula:</a:t>
            </a:r>
          </a:p>
          <a:p>
            <a:pPr algn="ctr" eaLnBrk="1" hangingPunct="1">
              <a:buFontTx/>
              <a:buNone/>
            </a:pPr>
            <a:r>
              <a:rPr lang="en-US" sz="1800"/>
              <a:t>[Sum(hourly TAER * hourly Demand) ]/ [sum(hourly Demand)]</a:t>
            </a:r>
            <a:endParaRPr lang="en-US" sz="1200" i="1"/>
          </a:p>
          <a:p>
            <a:pPr eaLnBrk="1" hangingPunct="1">
              <a:buFontTx/>
              <a:buNone/>
            </a:pPr>
            <a:r>
              <a:rPr lang="en-US" sz="1200" i="1"/>
              <a:t>Note: </a:t>
            </a:r>
            <a:r>
              <a:rPr lang="en-US" sz="1200"/>
              <a:t>TAER cannot exceed 100%</a:t>
            </a:r>
          </a:p>
          <a:p>
            <a:pPr eaLnBrk="1" hangingPunct="1"/>
            <a:endParaRPr lang="en-US"/>
          </a:p>
        </p:txBody>
      </p:sp>
      <p:sp>
        <p:nvSpPr>
          <p:cNvPr id="7173" name="Rectangle 4"/>
          <p:cNvSpPr>
            <a:spLocks noChangeArrowheads="1"/>
          </p:cNvSpPr>
          <p:nvPr/>
        </p:nvSpPr>
        <p:spPr bwMode="auto">
          <a:xfrm>
            <a:off x="0" y="838200"/>
            <a:ext cx="899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0" y="990600"/>
            <a:ext cx="5029200" cy="4524375"/>
          </a:xfrm>
          <a:prstGeom prst="rect">
            <a:avLst/>
          </a:prstGeom>
          <a:solidFill>
            <a:srgbClr val="EAEAEA"/>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buFontTx/>
              <a:buNone/>
            </a:pPr>
            <a:r>
              <a:rPr lang="en-US" sz="1800"/>
              <a:t>For the TAER formula the “Estimated Wheels On Time” is calculated  based on: </a:t>
            </a:r>
          </a:p>
          <a:p>
            <a:pPr eaLnBrk="1" hangingPunct="1">
              <a:spcBef>
                <a:spcPct val="0"/>
              </a:spcBef>
              <a:buFontTx/>
              <a:buNone/>
            </a:pPr>
            <a:endParaRPr lang="en-US" sz="1800"/>
          </a:p>
          <a:p>
            <a:pPr eaLnBrk="1" hangingPunct="1">
              <a:spcBef>
                <a:spcPct val="0"/>
              </a:spcBef>
              <a:buFontTx/>
              <a:buNone/>
            </a:pPr>
            <a:r>
              <a:rPr lang="en-US" sz="1800"/>
              <a:t>   The actual </a:t>
            </a:r>
            <a:r>
              <a:rPr lang="en-US" sz="1800">
                <a:solidFill>
                  <a:srgbClr val="0066FF"/>
                </a:solidFill>
              </a:rPr>
              <a:t>100-mile circle crossing time,</a:t>
            </a:r>
          </a:p>
          <a:p>
            <a:pPr eaLnBrk="1" hangingPunct="1">
              <a:spcBef>
                <a:spcPct val="0"/>
              </a:spcBef>
              <a:buFontTx/>
              <a:buNone/>
            </a:pPr>
            <a:endParaRPr lang="en-US" sz="1800">
              <a:solidFill>
                <a:srgbClr val="0066FF"/>
              </a:solidFill>
            </a:endParaRPr>
          </a:p>
          <a:p>
            <a:pPr eaLnBrk="1" hangingPunct="1">
              <a:spcBef>
                <a:spcPct val="0"/>
              </a:spcBef>
              <a:buFontTx/>
              <a:buNone/>
            </a:pPr>
            <a:r>
              <a:rPr lang="en-US" sz="1800"/>
              <a:t>   </a:t>
            </a:r>
            <a:r>
              <a:rPr lang="en-US" sz="1800">
                <a:solidFill>
                  <a:srgbClr val="0066FF"/>
                </a:solidFill>
              </a:rPr>
              <a:t>plus</a:t>
            </a:r>
            <a:r>
              <a:rPr lang="en-US" sz="1800"/>
              <a:t> the estimated </a:t>
            </a:r>
            <a:r>
              <a:rPr lang="en-US" sz="1800" i="1"/>
              <a:t>time from the 100-mile boundary crossing point to the 40-mile point </a:t>
            </a:r>
          </a:p>
          <a:p>
            <a:pPr eaLnBrk="1" hangingPunct="1">
              <a:spcBef>
                <a:spcPct val="0"/>
              </a:spcBef>
              <a:buFontTx/>
              <a:buNone/>
            </a:pPr>
            <a:endParaRPr lang="en-US" sz="1800" i="1"/>
          </a:p>
          <a:p>
            <a:pPr eaLnBrk="1" hangingPunct="1">
              <a:spcBef>
                <a:spcPct val="0"/>
              </a:spcBef>
              <a:buFontTx/>
              <a:buNone/>
            </a:pPr>
            <a:r>
              <a:rPr lang="en-US" sz="1800" i="1"/>
              <a:t>   </a:t>
            </a:r>
            <a:r>
              <a:rPr lang="en-US" sz="1800">
                <a:solidFill>
                  <a:srgbClr val="0066FF"/>
                </a:solidFill>
              </a:rPr>
              <a:t>plus</a:t>
            </a:r>
            <a:r>
              <a:rPr lang="en-US" sz="1800"/>
              <a:t> the </a:t>
            </a:r>
            <a:r>
              <a:rPr lang="en-US" sz="1800" i="1"/>
              <a:t>unimpeded mean time from the 40-mile point to wheels on</a:t>
            </a:r>
          </a:p>
          <a:p>
            <a:pPr eaLnBrk="1" hangingPunct="1">
              <a:spcBef>
                <a:spcPct val="0"/>
              </a:spcBef>
              <a:buFontTx/>
              <a:buNone/>
            </a:pPr>
            <a:endParaRPr lang="en-US" sz="1800" i="1"/>
          </a:p>
          <a:p>
            <a:pPr eaLnBrk="1" hangingPunct="1">
              <a:spcBef>
                <a:spcPct val="0"/>
              </a:spcBef>
              <a:buFontTx/>
              <a:buNone/>
            </a:pPr>
            <a:r>
              <a:rPr lang="en-US" sz="1800"/>
              <a:t>These two components will be explained on the next two slides.</a:t>
            </a:r>
            <a:endParaRPr lang="en-US" sz="1800" i="1"/>
          </a:p>
          <a:p>
            <a:pPr eaLnBrk="1" hangingPunct="1">
              <a:spcBef>
                <a:spcPct val="0"/>
              </a:spcBef>
              <a:buFontTx/>
              <a:buNone/>
            </a:pPr>
            <a:endParaRPr lang="en-US" sz="1800" i="1"/>
          </a:p>
          <a:p>
            <a:pPr eaLnBrk="1" hangingPunct="1">
              <a:spcBef>
                <a:spcPct val="0"/>
              </a:spcBef>
              <a:buFontTx/>
              <a:buNone/>
            </a:pPr>
            <a:endParaRPr lang="en-US" sz="1800" i="1"/>
          </a:p>
          <a:p>
            <a:pPr eaLnBrk="1" hangingPunct="1">
              <a:spcBef>
                <a:spcPct val="0"/>
              </a:spcBef>
              <a:buFontTx/>
              <a:buNone/>
            </a:pPr>
            <a:endParaRPr lang="en-US" sz="1800"/>
          </a:p>
        </p:txBody>
      </p:sp>
      <p:sp>
        <p:nvSpPr>
          <p:cNvPr id="8195" name="Rectangle 32790"/>
          <p:cNvSpPr>
            <a:spLocks noChangeArrowheads="1"/>
          </p:cNvSpPr>
          <p:nvPr/>
        </p:nvSpPr>
        <p:spPr bwMode="auto">
          <a:xfrm>
            <a:off x="0" y="0"/>
            <a:ext cx="9144000" cy="8143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buFontTx/>
              <a:buNone/>
            </a:pPr>
            <a:r>
              <a:rPr lang="en-US" b="1">
                <a:solidFill>
                  <a:schemeClr val="bg1"/>
                </a:solidFill>
              </a:rPr>
              <a:t>Terminal Arrival Efficiency Rate</a:t>
            </a:r>
            <a:br>
              <a:rPr lang="en-US" b="1">
                <a:solidFill>
                  <a:schemeClr val="bg1"/>
                </a:solidFill>
              </a:rPr>
            </a:br>
            <a:r>
              <a:rPr lang="en-US" b="1">
                <a:solidFill>
                  <a:schemeClr val="bg1"/>
                </a:solidFill>
              </a:rPr>
              <a:t>(Estimated Wheels On Calculation)</a:t>
            </a:r>
          </a:p>
        </p:txBody>
      </p:sp>
      <p:grpSp>
        <p:nvGrpSpPr>
          <p:cNvPr id="8196" name="Group 14"/>
          <p:cNvGrpSpPr>
            <a:grpSpLocks/>
          </p:cNvGrpSpPr>
          <p:nvPr/>
        </p:nvGrpSpPr>
        <p:grpSpPr bwMode="auto">
          <a:xfrm>
            <a:off x="5410200" y="1981200"/>
            <a:ext cx="3581400" cy="3657600"/>
            <a:chOff x="3024" y="1248"/>
            <a:chExt cx="2640" cy="2382"/>
          </a:xfrm>
        </p:grpSpPr>
        <p:grpSp>
          <p:nvGrpSpPr>
            <p:cNvPr id="8197" name="Group 6"/>
            <p:cNvGrpSpPr>
              <a:grpSpLocks/>
            </p:cNvGrpSpPr>
            <p:nvPr/>
          </p:nvGrpSpPr>
          <p:grpSpPr bwMode="auto">
            <a:xfrm>
              <a:off x="3024" y="1248"/>
              <a:ext cx="2640" cy="2382"/>
              <a:chOff x="1440" y="768"/>
              <a:chExt cx="2886" cy="2766"/>
            </a:xfrm>
          </p:grpSpPr>
          <p:pic>
            <p:nvPicPr>
              <p:cNvPr id="8201" name="Picture 7" descr="100 mile 40 mile AT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03382">
                <a:off x="1440" y="768"/>
                <a:ext cx="2886" cy="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8"/>
              <p:cNvSpPr txBox="1">
                <a:spLocks noChangeArrowheads="1"/>
              </p:cNvSpPr>
              <p:nvPr/>
            </p:nvSpPr>
            <p:spPr bwMode="auto">
              <a:xfrm>
                <a:off x="2640" y="3216"/>
                <a:ext cx="59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r>
                  <a:rPr lang="en-US" sz="1400"/>
                  <a:t>100-mile</a:t>
                </a:r>
              </a:p>
            </p:txBody>
          </p:sp>
          <p:sp>
            <p:nvSpPr>
              <p:cNvPr id="8203" name="Text Box 9"/>
              <p:cNvSpPr txBox="1">
                <a:spLocks noChangeArrowheads="1"/>
              </p:cNvSpPr>
              <p:nvPr/>
            </p:nvSpPr>
            <p:spPr bwMode="auto">
              <a:xfrm>
                <a:off x="2640" y="2399"/>
                <a:ext cx="52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r>
                  <a:rPr lang="en-US" sz="1400"/>
                  <a:t>40-mile</a:t>
                </a:r>
              </a:p>
            </p:txBody>
          </p:sp>
          <p:sp>
            <p:nvSpPr>
              <p:cNvPr id="8204" name="Text Box 10"/>
              <p:cNvSpPr txBox="1">
                <a:spLocks noChangeArrowheads="1"/>
              </p:cNvSpPr>
              <p:nvPr/>
            </p:nvSpPr>
            <p:spPr bwMode="auto">
              <a:xfrm>
                <a:off x="2688" y="1728"/>
                <a:ext cx="36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r>
                  <a:rPr lang="en-US" sz="1400" b="1"/>
                  <a:t>ATL</a:t>
                </a:r>
              </a:p>
            </p:txBody>
          </p:sp>
        </p:grpSp>
        <p:pic>
          <p:nvPicPr>
            <p:cNvPr id="8198" name="Picture 11" descr="MCj036317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 y="2544"/>
              <a:ext cx="22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2" descr="MCj036317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 y="2448"/>
              <a:ext cx="22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3" descr="MCj036317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93608">
              <a:off x="4128" y="2352"/>
              <a:ext cx="22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838200"/>
            <a:ext cx="4953000" cy="5091113"/>
          </a:xfrm>
          <a:prstGeom prst="rect">
            <a:avLst/>
          </a:prstGeom>
          <a:solidFill>
            <a:srgbClr val="EAEAEA"/>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buFontTx/>
              <a:buNone/>
            </a:pPr>
            <a:r>
              <a:rPr lang="en-US" sz="1800"/>
              <a:t>Estimated time from 100-mile to 40-mile crossing point is the distance divided by the mean speed.</a:t>
            </a:r>
          </a:p>
          <a:p>
            <a:pPr eaLnBrk="1" hangingPunct="1">
              <a:spcBef>
                <a:spcPct val="0"/>
              </a:spcBef>
              <a:buFontTx/>
              <a:buNone/>
            </a:pPr>
            <a:endParaRPr lang="en-US" sz="1800"/>
          </a:p>
          <a:p>
            <a:pPr eaLnBrk="1" hangingPunct="1">
              <a:spcBef>
                <a:spcPct val="0"/>
              </a:spcBef>
              <a:buFontTx/>
              <a:buNone/>
            </a:pPr>
            <a:r>
              <a:rPr lang="en-US" sz="1800" i="1"/>
              <a:t>  </a:t>
            </a:r>
            <a:r>
              <a:rPr lang="en-US" sz="1800" i="1">
                <a:solidFill>
                  <a:srgbClr val="0066FF"/>
                </a:solidFill>
              </a:rPr>
              <a:t>Distance</a:t>
            </a:r>
            <a:r>
              <a:rPr lang="en-US" sz="1800" i="1"/>
              <a:t> - Based on the observed 100 mile crossing point to the nearest 40-mile boundary crossing point</a:t>
            </a:r>
          </a:p>
          <a:p>
            <a:pPr eaLnBrk="1" hangingPunct="1">
              <a:spcBef>
                <a:spcPct val="0"/>
              </a:spcBef>
              <a:buFontTx/>
              <a:buNone/>
            </a:pPr>
            <a:endParaRPr lang="en-US" sz="1400" i="1"/>
          </a:p>
          <a:p>
            <a:pPr eaLnBrk="1" hangingPunct="1">
              <a:spcBef>
                <a:spcPct val="0"/>
              </a:spcBef>
              <a:buFontTx/>
              <a:buNone/>
            </a:pPr>
            <a:r>
              <a:rPr lang="en-US" sz="1800" i="1">
                <a:solidFill>
                  <a:srgbClr val="0066FF"/>
                </a:solidFill>
              </a:rPr>
              <a:t>  Mean Speed </a:t>
            </a:r>
            <a:r>
              <a:rPr lang="en-US" sz="1800" i="1"/>
              <a:t>–</a:t>
            </a:r>
            <a:r>
              <a:rPr lang="en-US" sz="1800" i="1">
                <a:solidFill>
                  <a:srgbClr val="000000"/>
                </a:solidFill>
              </a:rPr>
              <a:t>Average speed for the 20% of flights with the shortest distance from 100 to 40, based on 12 months of historical data for combinations of  the following categories:</a:t>
            </a:r>
            <a:endParaRPr lang="en-US"/>
          </a:p>
          <a:p>
            <a:pPr eaLnBrk="1" hangingPunct="1">
              <a:spcBef>
                <a:spcPct val="0"/>
              </a:spcBef>
              <a:buFontTx/>
              <a:buNone/>
            </a:pPr>
            <a:r>
              <a:rPr lang="en-US" sz="1800" i="1"/>
              <a:t>:</a:t>
            </a:r>
            <a:r>
              <a:rPr lang="en-US" sz="1600"/>
              <a:t>	- 40 mile crossing point</a:t>
            </a:r>
          </a:p>
          <a:p>
            <a:pPr lvl="1" eaLnBrk="1" hangingPunct="1">
              <a:buFontTx/>
              <a:buNone/>
            </a:pPr>
            <a:r>
              <a:rPr lang="en-US" sz="1600"/>
              <a:t>	- Equipment type</a:t>
            </a:r>
          </a:p>
          <a:p>
            <a:pPr lvl="1" eaLnBrk="1" hangingPunct="1">
              <a:buFontTx/>
              <a:buNone/>
            </a:pPr>
            <a:r>
              <a:rPr lang="en-US" sz="1600"/>
              <a:t>	- Weight class</a:t>
            </a:r>
          </a:p>
          <a:p>
            <a:pPr lvl="1" eaLnBrk="1" hangingPunct="1">
              <a:buFontTx/>
              <a:buNone/>
            </a:pPr>
            <a:r>
              <a:rPr lang="en-US" sz="1600"/>
              <a:t>	- Meteorological conditions (VAC or IAC)</a:t>
            </a:r>
          </a:p>
          <a:p>
            <a:pPr lvl="1" eaLnBrk="1" hangingPunct="1">
              <a:buFontTx/>
              <a:buNone/>
            </a:pPr>
            <a:r>
              <a:rPr lang="en-US" sz="1600"/>
              <a:t>	    - Runway configuration</a:t>
            </a:r>
          </a:p>
          <a:p>
            <a:pPr eaLnBrk="1" hangingPunct="1">
              <a:spcBef>
                <a:spcPct val="0"/>
              </a:spcBef>
              <a:buFontTx/>
              <a:buNone/>
            </a:pPr>
            <a:endParaRPr lang="en-US" sz="1800" i="1"/>
          </a:p>
        </p:txBody>
      </p:sp>
      <p:sp>
        <p:nvSpPr>
          <p:cNvPr id="9219" name="Rectangle 32790"/>
          <p:cNvSpPr>
            <a:spLocks noChangeArrowheads="1"/>
          </p:cNvSpPr>
          <p:nvPr/>
        </p:nvSpPr>
        <p:spPr bwMode="auto">
          <a:xfrm>
            <a:off x="0" y="0"/>
            <a:ext cx="9144000" cy="8143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buFontTx/>
              <a:buNone/>
            </a:pPr>
            <a:r>
              <a:rPr lang="en-US" b="1">
                <a:solidFill>
                  <a:schemeClr val="bg1"/>
                </a:solidFill>
              </a:rPr>
              <a:t>Terminal Arrival Efficiency Rate</a:t>
            </a:r>
            <a:br>
              <a:rPr lang="en-US" b="1">
                <a:solidFill>
                  <a:schemeClr val="bg1"/>
                </a:solidFill>
              </a:rPr>
            </a:br>
            <a:r>
              <a:rPr lang="en-US" b="1">
                <a:solidFill>
                  <a:schemeClr val="bg1"/>
                </a:solidFill>
              </a:rPr>
              <a:t>(Estimated Time from 100-mile to 40-mile point)</a:t>
            </a:r>
          </a:p>
        </p:txBody>
      </p:sp>
      <p:grpSp>
        <p:nvGrpSpPr>
          <p:cNvPr id="9220" name="Group 4"/>
          <p:cNvGrpSpPr>
            <a:grpSpLocks/>
          </p:cNvGrpSpPr>
          <p:nvPr/>
        </p:nvGrpSpPr>
        <p:grpSpPr bwMode="auto">
          <a:xfrm>
            <a:off x="4800600" y="1981200"/>
            <a:ext cx="4191000" cy="3781425"/>
            <a:chOff x="1440" y="768"/>
            <a:chExt cx="2886" cy="2766"/>
          </a:xfrm>
        </p:grpSpPr>
        <p:pic>
          <p:nvPicPr>
            <p:cNvPr id="9237" name="Picture 5" descr="100 mile 40 mile A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3382">
              <a:off x="1440" y="768"/>
              <a:ext cx="2886" cy="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8" name="Text Box 6"/>
            <p:cNvSpPr txBox="1">
              <a:spLocks noChangeArrowheads="1"/>
            </p:cNvSpPr>
            <p:nvPr/>
          </p:nvSpPr>
          <p:spPr bwMode="auto">
            <a:xfrm>
              <a:off x="2640" y="3216"/>
              <a:ext cx="59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r>
                <a:rPr lang="en-US" sz="1400"/>
                <a:t>100-mile</a:t>
              </a:r>
            </a:p>
          </p:txBody>
        </p:sp>
        <p:sp>
          <p:nvSpPr>
            <p:cNvPr id="9239" name="Text Box 7"/>
            <p:cNvSpPr txBox="1">
              <a:spLocks noChangeArrowheads="1"/>
            </p:cNvSpPr>
            <p:nvPr/>
          </p:nvSpPr>
          <p:spPr bwMode="auto">
            <a:xfrm>
              <a:off x="2640" y="2399"/>
              <a:ext cx="52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r>
                <a:rPr lang="en-US" sz="1400"/>
                <a:t>40-mile</a:t>
              </a:r>
            </a:p>
          </p:txBody>
        </p:sp>
        <p:sp>
          <p:nvSpPr>
            <p:cNvPr id="9240" name="Text Box 8"/>
            <p:cNvSpPr txBox="1">
              <a:spLocks noChangeArrowheads="1"/>
            </p:cNvSpPr>
            <p:nvPr/>
          </p:nvSpPr>
          <p:spPr bwMode="auto">
            <a:xfrm>
              <a:off x="2688" y="1728"/>
              <a:ext cx="36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r>
                <a:rPr lang="en-US" sz="1400" b="1"/>
                <a:t>ATL</a:t>
              </a:r>
            </a:p>
          </p:txBody>
        </p:sp>
      </p:grpSp>
      <p:pic>
        <p:nvPicPr>
          <p:cNvPr id="9221" name="Picture 9" descr="MCj036317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51268">
            <a:off x="5257800" y="5029200"/>
            <a:ext cx="3492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0" descr="MCj036317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85389">
            <a:off x="6067425" y="4219575"/>
            <a:ext cx="3492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AutoShape 12"/>
          <p:cNvSpPr>
            <a:spLocks noChangeArrowheads="1"/>
          </p:cNvSpPr>
          <p:nvPr/>
        </p:nvSpPr>
        <p:spPr bwMode="auto">
          <a:xfrm>
            <a:off x="7391400" y="3276600"/>
            <a:ext cx="152400" cy="152400"/>
          </a:xfrm>
          <a:prstGeom prst="triangle">
            <a:avLst>
              <a:gd name="adj" fmla="val 50000"/>
            </a:avLst>
          </a:prstGeom>
          <a:solidFill>
            <a:schemeClr val="tx1"/>
          </a:solidFill>
          <a:ln w="9525" algn="ctr">
            <a:solidFill>
              <a:schemeClr val="tx1"/>
            </a:solidFill>
            <a:miter lim="800000"/>
            <a:headEnd/>
            <a:tailEnd/>
          </a:ln>
        </p:spPr>
        <p:txBody>
          <a:bodyPr wrap="none" anchor="ctr"/>
          <a:lstStyle/>
          <a:p>
            <a:pPr algn="ctr"/>
            <a:endParaRPr lang="en-US"/>
          </a:p>
        </p:txBody>
      </p:sp>
      <p:sp>
        <p:nvSpPr>
          <p:cNvPr id="9224" name="AutoShape 13"/>
          <p:cNvSpPr>
            <a:spLocks noChangeArrowheads="1"/>
          </p:cNvSpPr>
          <p:nvPr/>
        </p:nvSpPr>
        <p:spPr bwMode="auto">
          <a:xfrm>
            <a:off x="7467600" y="4114800"/>
            <a:ext cx="152400" cy="15240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a:p>
        </p:txBody>
      </p:sp>
      <p:sp>
        <p:nvSpPr>
          <p:cNvPr id="9225" name="AutoShape 14"/>
          <p:cNvSpPr>
            <a:spLocks noChangeArrowheads="1"/>
          </p:cNvSpPr>
          <p:nvPr/>
        </p:nvSpPr>
        <p:spPr bwMode="auto">
          <a:xfrm>
            <a:off x="6172200" y="3352800"/>
            <a:ext cx="152400" cy="15240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a:p>
        </p:txBody>
      </p:sp>
      <p:sp>
        <p:nvSpPr>
          <p:cNvPr id="9226" name="AutoShape 15"/>
          <p:cNvSpPr>
            <a:spLocks noChangeArrowheads="1"/>
          </p:cNvSpPr>
          <p:nvPr/>
        </p:nvSpPr>
        <p:spPr bwMode="auto">
          <a:xfrm>
            <a:off x="6324600" y="4267200"/>
            <a:ext cx="152400" cy="15240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a:p>
        </p:txBody>
      </p:sp>
      <p:sp>
        <p:nvSpPr>
          <p:cNvPr id="9227" name="Text Box 17"/>
          <p:cNvSpPr txBox="1">
            <a:spLocks noChangeArrowheads="1"/>
          </p:cNvSpPr>
          <p:nvPr/>
        </p:nvSpPr>
        <p:spPr bwMode="auto">
          <a:xfrm>
            <a:off x="7467600" y="320040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200"/>
              <a:t>42</a:t>
            </a:r>
          </a:p>
        </p:txBody>
      </p:sp>
      <p:sp>
        <p:nvSpPr>
          <p:cNvPr id="9228" name="Text Box 18"/>
          <p:cNvSpPr txBox="1">
            <a:spLocks noChangeArrowheads="1"/>
          </p:cNvSpPr>
          <p:nvPr/>
        </p:nvSpPr>
        <p:spPr bwMode="auto">
          <a:xfrm>
            <a:off x="7543800" y="4038600"/>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200"/>
              <a:t>129</a:t>
            </a:r>
          </a:p>
        </p:txBody>
      </p:sp>
      <p:sp>
        <p:nvSpPr>
          <p:cNvPr id="9229" name="Text Box 19"/>
          <p:cNvSpPr txBox="1">
            <a:spLocks noChangeArrowheads="1"/>
          </p:cNvSpPr>
          <p:nvPr/>
        </p:nvSpPr>
        <p:spPr bwMode="auto">
          <a:xfrm>
            <a:off x="5791200" y="3276600"/>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200"/>
              <a:t>312</a:t>
            </a:r>
          </a:p>
        </p:txBody>
      </p:sp>
      <p:sp>
        <p:nvSpPr>
          <p:cNvPr id="9230" name="Text Box 20"/>
          <p:cNvSpPr txBox="1">
            <a:spLocks noChangeArrowheads="1"/>
          </p:cNvSpPr>
          <p:nvPr/>
        </p:nvSpPr>
        <p:spPr bwMode="auto">
          <a:xfrm>
            <a:off x="6172200" y="4495800"/>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200"/>
              <a:t>227</a:t>
            </a:r>
          </a:p>
        </p:txBody>
      </p:sp>
      <p:sp>
        <p:nvSpPr>
          <p:cNvPr id="9231" name="Rectangle 22"/>
          <p:cNvSpPr>
            <a:spLocks noChangeArrowheads="1"/>
          </p:cNvSpPr>
          <p:nvPr/>
        </p:nvSpPr>
        <p:spPr bwMode="auto">
          <a:xfrm>
            <a:off x="7391400" y="4495800"/>
            <a:ext cx="838200" cy="838200"/>
          </a:xfrm>
          <a:prstGeom prst="rect">
            <a:avLst/>
          </a:prstGeom>
          <a:noFill/>
          <a:ln w="952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buFontTx/>
              <a:buNone/>
            </a:pPr>
            <a:r>
              <a:rPr lang="en-US" sz="1200"/>
              <a:t>40 Mile </a:t>
            </a:r>
          </a:p>
          <a:p>
            <a:pPr algn="ctr">
              <a:buFontTx/>
              <a:buNone/>
            </a:pPr>
            <a:r>
              <a:rPr lang="en-US" sz="1200"/>
              <a:t>Crossing </a:t>
            </a:r>
          </a:p>
          <a:p>
            <a:pPr algn="ctr">
              <a:buFontTx/>
              <a:buNone/>
            </a:pPr>
            <a:r>
              <a:rPr lang="en-US" sz="1200"/>
              <a:t>Point</a:t>
            </a:r>
          </a:p>
        </p:txBody>
      </p:sp>
      <p:sp>
        <p:nvSpPr>
          <p:cNvPr id="9232" name="Line 23"/>
          <p:cNvSpPr>
            <a:spLocks noChangeShapeType="1"/>
          </p:cNvSpPr>
          <p:nvPr/>
        </p:nvSpPr>
        <p:spPr bwMode="auto">
          <a:xfrm flipH="1" flipV="1">
            <a:off x="6477000" y="4419600"/>
            <a:ext cx="1143000" cy="762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3" name="Line 25"/>
          <p:cNvSpPr>
            <a:spLocks noChangeShapeType="1"/>
          </p:cNvSpPr>
          <p:nvPr/>
        </p:nvSpPr>
        <p:spPr bwMode="auto">
          <a:xfrm flipH="1" flipV="1">
            <a:off x="7543800" y="4267200"/>
            <a:ext cx="76200" cy="2286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Line 24"/>
          <p:cNvSpPr>
            <a:spLocks noChangeShapeType="1"/>
          </p:cNvSpPr>
          <p:nvPr/>
        </p:nvSpPr>
        <p:spPr bwMode="auto">
          <a:xfrm flipH="1" flipV="1">
            <a:off x="6324600" y="3505200"/>
            <a:ext cx="1295400" cy="9906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5" name="Line 26"/>
          <p:cNvSpPr>
            <a:spLocks noChangeShapeType="1"/>
          </p:cNvSpPr>
          <p:nvPr/>
        </p:nvSpPr>
        <p:spPr bwMode="auto">
          <a:xfrm flipH="1" flipV="1">
            <a:off x="7467600" y="3429000"/>
            <a:ext cx="152400" cy="10668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6" name="Line 27"/>
          <p:cNvSpPr>
            <a:spLocks noChangeShapeType="1"/>
          </p:cNvSpPr>
          <p:nvPr/>
        </p:nvSpPr>
        <p:spPr bwMode="auto">
          <a:xfrm flipV="1">
            <a:off x="5562600" y="4419600"/>
            <a:ext cx="533400" cy="609600"/>
          </a:xfrm>
          <a:prstGeom prst="line">
            <a:avLst/>
          </a:prstGeom>
          <a:noFill/>
          <a:ln w="38100">
            <a:solidFill>
              <a:schemeClr val="tx1"/>
            </a:solidFill>
            <a:prstDash val="dash"/>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7800" y="1752600"/>
            <a:ext cx="8737600" cy="4184650"/>
          </a:xfrm>
          <a:noFill/>
          <a:ln w="31750" cap="flat" algn="ctr">
            <a:solidFill>
              <a:schemeClr val="tx1"/>
            </a:solidFill>
            <a:miter lim="800000"/>
            <a:headEnd/>
            <a:tailEnd/>
          </a:ln>
        </p:spPr>
      </p:pic>
      <p:sp>
        <p:nvSpPr>
          <p:cNvPr id="10243" name="Rectangle 3"/>
          <p:cNvSpPr>
            <a:spLocks noChangeArrowheads="1"/>
          </p:cNvSpPr>
          <p:nvPr/>
        </p:nvSpPr>
        <p:spPr bwMode="auto">
          <a:xfrm>
            <a:off x="2286000" y="2644775"/>
            <a:ext cx="4572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buFontTx/>
              <a:buNone/>
            </a:pPr>
            <a:r>
              <a:rPr lang="en-US" b="1">
                <a:solidFill>
                  <a:schemeClr val="bg1"/>
                </a:solidFill>
              </a:rPr>
              <a:t>Terminal Arrival Efficiency Rate</a:t>
            </a:r>
            <a:br>
              <a:rPr lang="en-US" b="1">
                <a:solidFill>
                  <a:schemeClr val="bg1"/>
                </a:solidFill>
              </a:rPr>
            </a:br>
            <a:r>
              <a:rPr lang="en-US" b="1">
                <a:solidFill>
                  <a:schemeClr val="bg1"/>
                </a:solidFill>
              </a:rPr>
              <a:t> (Time 40-mile point to wheels on)</a:t>
            </a:r>
          </a:p>
        </p:txBody>
      </p:sp>
      <p:sp>
        <p:nvSpPr>
          <p:cNvPr id="10244" name="Rectangle 32790"/>
          <p:cNvSpPr>
            <a:spLocks noChangeArrowheads="1"/>
          </p:cNvSpPr>
          <p:nvPr/>
        </p:nvSpPr>
        <p:spPr bwMode="auto">
          <a:xfrm>
            <a:off x="0" y="0"/>
            <a:ext cx="9144000" cy="8143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buFontTx/>
              <a:buNone/>
            </a:pPr>
            <a:r>
              <a:rPr lang="en-US" b="1">
                <a:solidFill>
                  <a:schemeClr val="bg1"/>
                </a:solidFill>
              </a:rPr>
              <a:t/>
            </a:r>
            <a:br>
              <a:rPr lang="en-US" b="1">
                <a:solidFill>
                  <a:schemeClr val="bg1"/>
                </a:solidFill>
              </a:rPr>
            </a:br>
            <a:r>
              <a:rPr lang="en-US" b="1">
                <a:solidFill>
                  <a:schemeClr val="bg1"/>
                </a:solidFill>
              </a:rPr>
              <a:t>40-mile Crossing Points</a:t>
            </a:r>
          </a:p>
        </p:txBody>
      </p:sp>
      <p:sp>
        <p:nvSpPr>
          <p:cNvPr id="10245" name="Rounded Rectangular Callout 9"/>
          <p:cNvSpPr>
            <a:spLocks noChangeArrowheads="1"/>
          </p:cNvSpPr>
          <p:nvPr/>
        </p:nvSpPr>
        <p:spPr bwMode="auto">
          <a:xfrm>
            <a:off x="2819400" y="2362200"/>
            <a:ext cx="838200" cy="990600"/>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0246" name="Notched Right Arrow 11"/>
          <p:cNvSpPr>
            <a:spLocks noChangeArrowheads="1"/>
          </p:cNvSpPr>
          <p:nvPr/>
        </p:nvSpPr>
        <p:spPr bwMode="auto">
          <a:xfrm>
            <a:off x="1447800" y="2895600"/>
            <a:ext cx="1066800" cy="762000"/>
          </a:xfrm>
          <a:prstGeom prst="notchedRightArrow">
            <a:avLst>
              <a:gd name="adj1" fmla="val 50000"/>
              <a:gd name="adj2" fmla="val 49998"/>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FontTx/>
              <a:buNone/>
            </a:pPr>
            <a:r>
              <a:rPr lang="en-US" sz="1800"/>
              <a:t>42</a:t>
            </a:r>
          </a:p>
        </p:txBody>
      </p:sp>
      <p:sp>
        <p:nvSpPr>
          <p:cNvPr id="10247" name="Notched Right Arrow 12"/>
          <p:cNvSpPr>
            <a:spLocks noChangeArrowheads="1"/>
          </p:cNvSpPr>
          <p:nvPr/>
        </p:nvSpPr>
        <p:spPr bwMode="auto">
          <a:xfrm>
            <a:off x="2895600" y="4038600"/>
            <a:ext cx="1066800" cy="762000"/>
          </a:xfrm>
          <a:prstGeom prst="notchedRightArrow">
            <a:avLst>
              <a:gd name="adj1" fmla="val 50000"/>
              <a:gd name="adj2" fmla="val 49998"/>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FontTx/>
              <a:buNone/>
            </a:pPr>
            <a:r>
              <a:rPr lang="en-US" sz="1800"/>
              <a:t>129</a:t>
            </a:r>
          </a:p>
        </p:txBody>
      </p:sp>
      <p:sp>
        <p:nvSpPr>
          <p:cNvPr id="10248" name="Notched Right Arrow 13"/>
          <p:cNvSpPr>
            <a:spLocks noChangeArrowheads="1"/>
          </p:cNvSpPr>
          <p:nvPr/>
        </p:nvSpPr>
        <p:spPr bwMode="auto">
          <a:xfrm>
            <a:off x="4800600" y="3886200"/>
            <a:ext cx="1066800" cy="762000"/>
          </a:xfrm>
          <a:prstGeom prst="notchedRightArrow">
            <a:avLst>
              <a:gd name="adj1" fmla="val 50000"/>
              <a:gd name="adj2" fmla="val 49998"/>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FontTx/>
              <a:buNone/>
            </a:pPr>
            <a:r>
              <a:rPr lang="en-US" sz="1800"/>
              <a:t>227</a:t>
            </a:r>
          </a:p>
        </p:txBody>
      </p:sp>
      <p:sp>
        <p:nvSpPr>
          <p:cNvPr id="10249" name="Notched Right Arrow 14"/>
          <p:cNvSpPr>
            <a:spLocks noChangeArrowheads="1"/>
          </p:cNvSpPr>
          <p:nvPr/>
        </p:nvSpPr>
        <p:spPr bwMode="auto">
          <a:xfrm>
            <a:off x="6477000" y="2819400"/>
            <a:ext cx="1066800" cy="762000"/>
          </a:xfrm>
          <a:prstGeom prst="notchedRightArrow">
            <a:avLst>
              <a:gd name="adj1" fmla="val 50000"/>
              <a:gd name="adj2" fmla="val 49998"/>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FontTx/>
              <a:buNone/>
            </a:pPr>
            <a:r>
              <a:rPr lang="en-US" sz="1800"/>
              <a:t>312</a:t>
            </a:r>
          </a:p>
        </p:txBody>
      </p:sp>
      <p:sp>
        <p:nvSpPr>
          <p:cNvPr id="10250" name="TextBox 15"/>
          <p:cNvSpPr txBox="1">
            <a:spLocks noChangeArrowheads="1"/>
          </p:cNvSpPr>
          <p:nvPr/>
        </p:nvSpPr>
        <p:spPr bwMode="auto">
          <a:xfrm>
            <a:off x="457200" y="7620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a:t>The 40 mile crossing points are identified for each airport using CY06 data and revalidated with CY10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2790"/>
          <p:cNvSpPr>
            <a:spLocks noChangeArrowheads="1"/>
          </p:cNvSpPr>
          <p:nvPr/>
        </p:nvSpPr>
        <p:spPr bwMode="auto">
          <a:xfrm>
            <a:off x="0" y="0"/>
            <a:ext cx="9144000" cy="8143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buFontTx/>
              <a:buNone/>
            </a:pPr>
            <a:r>
              <a:rPr lang="en-US" b="1">
                <a:solidFill>
                  <a:schemeClr val="bg1"/>
                </a:solidFill>
              </a:rPr>
              <a:t>Terminal Arrival Efficiency Rate</a:t>
            </a:r>
            <a:br>
              <a:rPr lang="en-US" b="1">
                <a:solidFill>
                  <a:schemeClr val="bg1"/>
                </a:solidFill>
              </a:rPr>
            </a:br>
            <a:r>
              <a:rPr lang="en-US" b="1">
                <a:solidFill>
                  <a:schemeClr val="bg1"/>
                </a:solidFill>
              </a:rPr>
              <a:t> (Estimated Time 40-Mile point to wheels on)</a:t>
            </a:r>
          </a:p>
        </p:txBody>
      </p:sp>
      <p:grpSp>
        <p:nvGrpSpPr>
          <p:cNvPr id="11267" name="Group 4"/>
          <p:cNvGrpSpPr>
            <a:grpSpLocks/>
          </p:cNvGrpSpPr>
          <p:nvPr/>
        </p:nvGrpSpPr>
        <p:grpSpPr bwMode="auto">
          <a:xfrm>
            <a:off x="4800600" y="1981200"/>
            <a:ext cx="4191000" cy="3781425"/>
            <a:chOff x="1440" y="768"/>
            <a:chExt cx="2886" cy="2766"/>
          </a:xfrm>
        </p:grpSpPr>
        <p:pic>
          <p:nvPicPr>
            <p:cNvPr id="11285" name="Picture 5" descr="100 mile 40 mile A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3382">
              <a:off x="1440" y="768"/>
              <a:ext cx="2886" cy="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6" name="Text Box 6"/>
            <p:cNvSpPr txBox="1">
              <a:spLocks noChangeArrowheads="1"/>
            </p:cNvSpPr>
            <p:nvPr/>
          </p:nvSpPr>
          <p:spPr bwMode="auto">
            <a:xfrm>
              <a:off x="2640" y="3216"/>
              <a:ext cx="59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r>
                <a:rPr lang="en-US" sz="1400"/>
                <a:t>100-mile</a:t>
              </a:r>
            </a:p>
          </p:txBody>
        </p:sp>
        <p:sp>
          <p:nvSpPr>
            <p:cNvPr id="11287" name="Text Box 7"/>
            <p:cNvSpPr txBox="1">
              <a:spLocks noChangeArrowheads="1"/>
            </p:cNvSpPr>
            <p:nvPr/>
          </p:nvSpPr>
          <p:spPr bwMode="auto">
            <a:xfrm>
              <a:off x="2640" y="2399"/>
              <a:ext cx="52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r>
                <a:rPr lang="en-US" sz="1400"/>
                <a:t>40-mile</a:t>
              </a:r>
            </a:p>
          </p:txBody>
        </p:sp>
        <p:sp>
          <p:nvSpPr>
            <p:cNvPr id="11288" name="Text Box 8"/>
            <p:cNvSpPr txBox="1">
              <a:spLocks noChangeArrowheads="1"/>
            </p:cNvSpPr>
            <p:nvPr/>
          </p:nvSpPr>
          <p:spPr bwMode="auto">
            <a:xfrm>
              <a:off x="2688" y="1728"/>
              <a:ext cx="36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buFontTx/>
                <a:buNone/>
              </a:pPr>
              <a:r>
                <a:rPr lang="en-US" sz="1400" b="1"/>
                <a:t>ATL</a:t>
              </a:r>
            </a:p>
          </p:txBody>
        </p:sp>
      </p:grpSp>
      <p:pic>
        <p:nvPicPr>
          <p:cNvPr id="11268" name="Picture 9" descr="MCj036317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51268">
            <a:off x="5257800" y="5029200"/>
            <a:ext cx="3492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0" descr="MCj036317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85389">
            <a:off x="6067425" y="4219575"/>
            <a:ext cx="3492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AutoShape 12"/>
          <p:cNvSpPr>
            <a:spLocks noChangeArrowheads="1"/>
          </p:cNvSpPr>
          <p:nvPr/>
        </p:nvSpPr>
        <p:spPr bwMode="auto">
          <a:xfrm>
            <a:off x="7391400" y="3276600"/>
            <a:ext cx="152400" cy="152400"/>
          </a:xfrm>
          <a:prstGeom prst="triangle">
            <a:avLst>
              <a:gd name="adj" fmla="val 50000"/>
            </a:avLst>
          </a:prstGeom>
          <a:solidFill>
            <a:schemeClr val="tx1"/>
          </a:solidFill>
          <a:ln w="9525" algn="ctr">
            <a:solidFill>
              <a:schemeClr val="tx1"/>
            </a:solidFill>
            <a:miter lim="800000"/>
            <a:headEnd/>
            <a:tailEnd/>
          </a:ln>
        </p:spPr>
        <p:txBody>
          <a:bodyPr wrap="none" anchor="ctr"/>
          <a:lstStyle/>
          <a:p>
            <a:pPr algn="ctr"/>
            <a:endParaRPr lang="en-US"/>
          </a:p>
        </p:txBody>
      </p:sp>
      <p:sp>
        <p:nvSpPr>
          <p:cNvPr id="11271" name="AutoShape 13"/>
          <p:cNvSpPr>
            <a:spLocks noChangeArrowheads="1"/>
          </p:cNvSpPr>
          <p:nvPr/>
        </p:nvSpPr>
        <p:spPr bwMode="auto">
          <a:xfrm>
            <a:off x="7467600" y="4114800"/>
            <a:ext cx="152400" cy="15240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a:p>
        </p:txBody>
      </p:sp>
      <p:sp>
        <p:nvSpPr>
          <p:cNvPr id="11272" name="AutoShape 14"/>
          <p:cNvSpPr>
            <a:spLocks noChangeArrowheads="1"/>
          </p:cNvSpPr>
          <p:nvPr/>
        </p:nvSpPr>
        <p:spPr bwMode="auto">
          <a:xfrm>
            <a:off x="6172200" y="3352800"/>
            <a:ext cx="152400" cy="15240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a:p>
        </p:txBody>
      </p:sp>
      <p:sp>
        <p:nvSpPr>
          <p:cNvPr id="11273" name="AutoShape 15"/>
          <p:cNvSpPr>
            <a:spLocks noChangeArrowheads="1"/>
          </p:cNvSpPr>
          <p:nvPr/>
        </p:nvSpPr>
        <p:spPr bwMode="auto">
          <a:xfrm>
            <a:off x="6324600" y="4267200"/>
            <a:ext cx="152400" cy="15240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a:p>
        </p:txBody>
      </p:sp>
      <p:sp>
        <p:nvSpPr>
          <p:cNvPr id="11274" name="Text Box 17"/>
          <p:cNvSpPr txBox="1">
            <a:spLocks noChangeArrowheads="1"/>
          </p:cNvSpPr>
          <p:nvPr/>
        </p:nvSpPr>
        <p:spPr bwMode="auto">
          <a:xfrm>
            <a:off x="7467600" y="320040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200"/>
              <a:t>42</a:t>
            </a:r>
          </a:p>
        </p:txBody>
      </p:sp>
      <p:sp>
        <p:nvSpPr>
          <p:cNvPr id="11275" name="Text Box 18"/>
          <p:cNvSpPr txBox="1">
            <a:spLocks noChangeArrowheads="1"/>
          </p:cNvSpPr>
          <p:nvPr/>
        </p:nvSpPr>
        <p:spPr bwMode="auto">
          <a:xfrm>
            <a:off x="7543800" y="4038600"/>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200"/>
              <a:t>129</a:t>
            </a:r>
          </a:p>
        </p:txBody>
      </p:sp>
      <p:sp>
        <p:nvSpPr>
          <p:cNvPr id="11276" name="Text Box 19"/>
          <p:cNvSpPr txBox="1">
            <a:spLocks noChangeArrowheads="1"/>
          </p:cNvSpPr>
          <p:nvPr/>
        </p:nvSpPr>
        <p:spPr bwMode="auto">
          <a:xfrm>
            <a:off x="5791200" y="3276600"/>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200"/>
              <a:t>312</a:t>
            </a:r>
          </a:p>
        </p:txBody>
      </p:sp>
      <p:sp>
        <p:nvSpPr>
          <p:cNvPr id="11277" name="Text Box 20"/>
          <p:cNvSpPr txBox="1">
            <a:spLocks noChangeArrowheads="1"/>
          </p:cNvSpPr>
          <p:nvPr/>
        </p:nvSpPr>
        <p:spPr bwMode="auto">
          <a:xfrm>
            <a:off x="6172200" y="4495800"/>
            <a:ext cx="436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buFontTx/>
              <a:buNone/>
            </a:pPr>
            <a:r>
              <a:rPr lang="en-US" sz="1200"/>
              <a:t>227</a:t>
            </a:r>
          </a:p>
        </p:txBody>
      </p:sp>
      <p:sp>
        <p:nvSpPr>
          <p:cNvPr id="11278" name="Line 23"/>
          <p:cNvSpPr>
            <a:spLocks noChangeShapeType="1"/>
          </p:cNvSpPr>
          <p:nvPr/>
        </p:nvSpPr>
        <p:spPr bwMode="auto">
          <a:xfrm flipH="1" flipV="1">
            <a:off x="6477000" y="4419600"/>
            <a:ext cx="1143000" cy="762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9" name="Line 25"/>
          <p:cNvSpPr>
            <a:spLocks noChangeShapeType="1"/>
          </p:cNvSpPr>
          <p:nvPr/>
        </p:nvSpPr>
        <p:spPr bwMode="auto">
          <a:xfrm flipH="1" flipV="1">
            <a:off x="7543800" y="4267200"/>
            <a:ext cx="76200" cy="2286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0" name="Line 24"/>
          <p:cNvSpPr>
            <a:spLocks noChangeShapeType="1"/>
          </p:cNvSpPr>
          <p:nvPr/>
        </p:nvSpPr>
        <p:spPr bwMode="auto">
          <a:xfrm flipH="1" flipV="1">
            <a:off x="6324600" y="3505200"/>
            <a:ext cx="1295400" cy="9906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1" name="Line 26"/>
          <p:cNvSpPr>
            <a:spLocks noChangeShapeType="1"/>
          </p:cNvSpPr>
          <p:nvPr/>
        </p:nvSpPr>
        <p:spPr bwMode="auto">
          <a:xfrm flipH="1" flipV="1">
            <a:off x="7467600" y="3429000"/>
            <a:ext cx="152400" cy="10668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2" name="Line 27"/>
          <p:cNvSpPr>
            <a:spLocks noChangeShapeType="1"/>
          </p:cNvSpPr>
          <p:nvPr/>
        </p:nvSpPr>
        <p:spPr bwMode="auto">
          <a:xfrm flipV="1">
            <a:off x="5562600" y="4419600"/>
            <a:ext cx="533400" cy="609600"/>
          </a:xfrm>
          <a:prstGeom prst="line">
            <a:avLst/>
          </a:prstGeom>
          <a:noFill/>
          <a:ln w="38100">
            <a:solidFill>
              <a:schemeClr val="tx1"/>
            </a:solidFill>
            <a:prstDash val="dash"/>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283" name="Text Box 2"/>
          <p:cNvSpPr txBox="1">
            <a:spLocks noChangeArrowheads="1"/>
          </p:cNvSpPr>
          <p:nvPr/>
        </p:nvSpPr>
        <p:spPr bwMode="auto">
          <a:xfrm>
            <a:off x="228600" y="1182688"/>
            <a:ext cx="4252913" cy="4584700"/>
          </a:xfrm>
          <a:prstGeom prst="rect">
            <a:avLst/>
          </a:prstGeom>
          <a:solidFill>
            <a:srgbClr val="EAEAEA"/>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buFontTx/>
              <a:buNone/>
            </a:pPr>
            <a:r>
              <a:rPr lang="en-US" sz="1800"/>
              <a:t>The estimated  time from 40-miles to wheels on is the unimpeded mean time: </a:t>
            </a:r>
          </a:p>
          <a:p>
            <a:pPr eaLnBrk="1" hangingPunct="1">
              <a:spcBef>
                <a:spcPct val="0"/>
              </a:spcBef>
              <a:buFontTx/>
              <a:buNone/>
            </a:pPr>
            <a:endParaRPr lang="en-US" sz="1800"/>
          </a:p>
          <a:p>
            <a:pPr eaLnBrk="1" hangingPunct="1">
              <a:spcBef>
                <a:spcPct val="0"/>
              </a:spcBef>
              <a:buFontTx/>
              <a:buNone/>
            </a:pPr>
            <a:r>
              <a:rPr lang="en-US" sz="1800" i="1">
                <a:solidFill>
                  <a:srgbClr val="0066FF"/>
                </a:solidFill>
              </a:rPr>
              <a:t>Unimpeded Mean Time </a:t>
            </a:r>
            <a:r>
              <a:rPr lang="en-US" sz="1800" i="1"/>
              <a:t>–</a:t>
            </a:r>
            <a:r>
              <a:rPr lang="en-US" sz="1800"/>
              <a:t> </a:t>
            </a:r>
          </a:p>
          <a:p>
            <a:pPr eaLnBrk="1" hangingPunct="1">
              <a:spcBef>
                <a:spcPct val="0"/>
              </a:spcBef>
              <a:buFontTx/>
              <a:buNone/>
            </a:pPr>
            <a:r>
              <a:rPr lang="en-US" sz="1800" i="1"/>
              <a:t>The average time for the 20% of flights with the shortest distance from 40 miles to wheels on based on 12 months of historical data for combinations of the following categories:</a:t>
            </a:r>
          </a:p>
          <a:p>
            <a:pPr lvl="1" eaLnBrk="1" hangingPunct="1">
              <a:buFontTx/>
              <a:buChar char="-"/>
            </a:pPr>
            <a:r>
              <a:rPr lang="en-US" sz="1600" i="1"/>
              <a:t>40 mile Crossing Point</a:t>
            </a:r>
          </a:p>
          <a:p>
            <a:pPr lvl="1" eaLnBrk="1" hangingPunct="1">
              <a:buFontTx/>
              <a:buChar char="-"/>
            </a:pPr>
            <a:r>
              <a:rPr lang="en-US" sz="1600" i="1"/>
              <a:t>Equipment type</a:t>
            </a:r>
          </a:p>
          <a:p>
            <a:pPr lvl="1" eaLnBrk="1" hangingPunct="1">
              <a:buFontTx/>
              <a:buChar char="-"/>
            </a:pPr>
            <a:r>
              <a:rPr lang="en-US" sz="1600" i="1"/>
              <a:t>Weight class</a:t>
            </a:r>
          </a:p>
          <a:p>
            <a:pPr lvl="1" eaLnBrk="1" hangingPunct="1">
              <a:buFontTx/>
              <a:buChar char="-"/>
            </a:pPr>
            <a:r>
              <a:rPr lang="en-US" sz="1600" i="1"/>
              <a:t> Meteorological conditions (VAC or IAC)</a:t>
            </a:r>
          </a:p>
          <a:p>
            <a:pPr lvl="1" eaLnBrk="1" hangingPunct="1">
              <a:buFontTx/>
              <a:buNone/>
            </a:pPr>
            <a:r>
              <a:rPr lang="en-US" sz="1600" i="1"/>
              <a:t>- Runway configuration</a:t>
            </a:r>
          </a:p>
          <a:p>
            <a:pPr eaLnBrk="1" hangingPunct="1">
              <a:spcBef>
                <a:spcPct val="0"/>
              </a:spcBef>
              <a:buFontTx/>
              <a:buNone/>
            </a:pPr>
            <a:endParaRPr lang="en-US" sz="1800"/>
          </a:p>
        </p:txBody>
      </p:sp>
      <p:sp>
        <p:nvSpPr>
          <p:cNvPr id="11284" name="Rectangle 22"/>
          <p:cNvSpPr>
            <a:spLocks noChangeArrowheads="1"/>
          </p:cNvSpPr>
          <p:nvPr/>
        </p:nvSpPr>
        <p:spPr bwMode="auto">
          <a:xfrm>
            <a:off x="7391400" y="4495800"/>
            <a:ext cx="838200" cy="838200"/>
          </a:xfrm>
          <a:prstGeom prst="rect">
            <a:avLst/>
          </a:prstGeom>
          <a:noFill/>
          <a:ln w="952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buFontTx/>
              <a:buNone/>
            </a:pPr>
            <a:r>
              <a:rPr lang="en-US" sz="1200"/>
              <a:t>40 Mile </a:t>
            </a:r>
          </a:p>
          <a:p>
            <a:pPr algn="ctr">
              <a:buFontTx/>
              <a:buNone/>
            </a:pPr>
            <a:r>
              <a:rPr lang="en-US" sz="1200"/>
              <a:t>Crossing </a:t>
            </a:r>
          </a:p>
          <a:p>
            <a:pPr algn="ctr">
              <a:buFontTx/>
              <a:buNone/>
            </a:pPr>
            <a:r>
              <a:rPr lang="en-US" sz="1200"/>
              <a:t>Point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FAA_slide_template_bluecover_whitebackground</Template>
  <TotalTime>2450</TotalTime>
  <Words>1141</Words>
  <Application>Microsoft Office PowerPoint</Application>
  <PresentationFormat>On-screen Show (4:3)</PresentationFormat>
  <Paragraphs>155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1_Custom Design</vt:lpstr>
      <vt:lpstr>Terminal Arrival Efficiency Rate (TAER)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Service Center</dc:title>
  <dc:creator>Cheryl Zibrowski</dc:creator>
  <cp:lastModifiedBy>Marlene Mandel</cp:lastModifiedBy>
  <cp:revision>96</cp:revision>
  <dcterms:created xsi:type="dcterms:W3CDTF">2007-11-16T22:22:29Z</dcterms:created>
  <dcterms:modified xsi:type="dcterms:W3CDTF">2012-06-29T14:32:33Z</dcterms:modified>
</cp:coreProperties>
</file>